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7" r:id="rId5"/>
    <p:sldId id="277" r:id="rId6"/>
    <p:sldId id="278" r:id="rId7"/>
    <p:sldId id="279" r:id="rId8"/>
    <p:sldId id="280" r:id="rId9"/>
    <p:sldId id="304" r:id="rId10"/>
    <p:sldId id="281" r:id="rId11"/>
    <p:sldId id="305" r:id="rId12"/>
    <p:sldId id="302" r:id="rId13"/>
    <p:sldId id="303" r:id="rId14"/>
    <p:sldId id="306" r:id="rId15"/>
    <p:sldId id="308" r:id="rId16"/>
    <p:sldId id="309" r:id="rId17"/>
    <p:sldId id="307" r:id="rId18"/>
    <p:sldId id="310" r:id="rId19"/>
    <p:sldId id="282" r:id="rId20"/>
    <p:sldId id="283" r:id="rId21"/>
    <p:sldId id="284" r:id="rId22"/>
    <p:sldId id="285" r:id="rId23"/>
    <p:sldId id="287" r:id="rId24"/>
    <p:sldId id="288" r:id="rId25"/>
    <p:sldId id="263" r:id="rId2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86470" autoAdjust="0"/>
  </p:normalViewPr>
  <p:slideViewPr>
    <p:cSldViewPr showGuides="1">
      <p:cViewPr varScale="1">
        <p:scale>
          <a:sx n="63" d="100"/>
          <a:sy n="63" d="100"/>
        </p:scale>
        <p:origin x="-906" y="-9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C1325-DDAB-4174-8F64-7570BB5F04E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D4740F8-193E-48E5-8F22-23ED263C6720}">
      <dgm:prSet custT="1"/>
      <dgm:spPr/>
      <dgm:t>
        <a:bodyPr/>
        <a:lstStyle/>
        <a:p>
          <a:pPr rtl="0"/>
          <a:r>
            <a:rPr lang="ru-RU" sz="1400" b="1" u="sng" dirty="0" smtClean="0"/>
            <a:t>Пункт 4 части 1 статьи 6 ФЗ от 01.12.2007 № 315-ФЗ «О саморегулируемых организациях»:</a:t>
          </a:r>
          <a:r>
            <a:rPr lang="ru-RU" sz="1400" b="1" dirty="0" smtClean="0"/>
            <a:t> </a:t>
          </a:r>
          <a:r>
            <a:rPr lang="ru-RU" sz="1400" dirty="0" smtClean="0"/>
            <a:t>к основным функциям СРО относится - анализ деятельности своих членов на основании информации, представляемой ими в саморегулируемую организацию в форме отчетов в порядке, установленном уставом некоммерческой организации или иным документом, утвержденными решением общего собрания членов саморегулируемой организации</a:t>
          </a:r>
          <a:endParaRPr lang="ru-RU" sz="1400" dirty="0"/>
        </a:p>
      </dgm:t>
    </dgm:pt>
    <dgm:pt modelId="{AD316584-4C3D-4AAC-9B6A-F2885C83332C}" type="parTrans" cxnId="{C2E19C34-09A6-475B-814E-99F9980B9549}">
      <dgm:prSet/>
      <dgm:spPr/>
      <dgm:t>
        <a:bodyPr/>
        <a:lstStyle/>
        <a:p>
          <a:endParaRPr lang="ru-RU"/>
        </a:p>
      </dgm:t>
    </dgm:pt>
    <dgm:pt modelId="{6EE2E07F-3D9F-406B-9DDA-652583CEE803}" type="sibTrans" cxnId="{C2E19C34-09A6-475B-814E-99F9980B9549}">
      <dgm:prSet/>
      <dgm:spPr/>
      <dgm:t>
        <a:bodyPr/>
        <a:lstStyle/>
        <a:p>
          <a:endParaRPr lang="ru-RU"/>
        </a:p>
      </dgm:t>
    </dgm:pt>
    <dgm:pt modelId="{AEDDC4F2-96DC-49A8-B9ED-263EC771077E}">
      <dgm:prSet custT="1"/>
      <dgm:spPr/>
      <dgm:t>
        <a:bodyPr/>
        <a:lstStyle/>
        <a:p>
          <a:pPr rtl="0"/>
          <a:r>
            <a:rPr lang="ru-RU" sz="1600" b="1" u="sng" dirty="0" smtClean="0"/>
            <a:t>Часть 1 статьи 55.5 </a:t>
          </a:r>
          <a:r>
            <a:rPr lang="ru-RU" sz="1600" b="1" u="sng" dirty="0" err="1" smtClean="0"/>
            <a:t>ГрК</a:t>
          </a:r>
          <a:r>
            <a:rPr lang="ru-RU" sz="1600" b="1" u="sng" dirty="0" smtClean="0"/>
            <a:t> РФ: </a:t>
          </a:r>
          <a:r>
            <a:rPr lang="ru-RU" sz="1600" dirty="0" smtClean="0"/>
            <a:t>СРО обязана разработать и утвердить внутренний документ о проведении СРО анализа деятельности своих членов на основании </a:t>
          </a:r>
          <a:r>
            <a:rPr lang="ru-RU" sz="1600" u="sng" dirty="0" smtClean="0"/>
            <a:t>информации, представляемой ими в форме отчетов</a:t>
          </a:r>
          <a:endParaRPr lang="ru-RU" sz="1600" dirty="0"/>
        </a:p>
      </dgm:t>
    </dgm:pt>
    <dgm:pt modelId="{E23FFC44-7D20-4FF9-A48B-3C31465CDB2D}" type="parTrans" cxnId="{C0FEFEFC-1AE3-4E4C-9F02-0D52B61A6961}">
      <dgm:prSet/>
      <dgm:spPr/>
      <dgm:t>
        <a:bodyPr/>
        <a:lstStyle/>
        <a:p>
          <a:endParaRPr lang="ru-RU"/>
        </a:p>
      </dgm:t>
    </dgm:pt>
    <dgm:pt modelId="{904B38B3-FC75-4CDF-9FCA-6810CC258D0A}" type="sibTrans" cxnId="{C0FEFEFC-1AE3-4E4C-9F02-0D52B61A6961}">
      <dgm:prSet/>
      <dgm:spPr/>
      <dgm:t>
        <a:bodyPr/>
        <a:lstStyle/>
        <a:p>
          <a:endParaRPr lang="ru-RU"/>
        </a:p>
      </dgm:t>
    </dgm:pt>
    <dgm:pt modelId="{D353367B-A5A0-4F78-A9CB-F9A6BFECCDEB}">
      <dgm:prSet/>
      <dgm:spPr/>
      <dgm:t>
        <a:bodyPr/>
        <a:lstStyle/>
        <a:p>
          <a:pPr rtl="0"/>
          <a:r>
            <a:rPr lang="ru-RU" b="1" u="sng" dirty="0" smtClean="0"/>
            <a:t>Отчетность членов СРО:</a:t>
          </a:r>
        </a:p>
        <a:p>
          <a:pPr rtl="0"/>
          <a:r>
            <a:rPr lang="ru-RU" dirty="0" smtClean="0"/>
            <a:t> – базовый и достоверный источник информации о деятельности строительных компаний;</a:t>
          </a:r>
        </a:p>
        <a:p>
          <a:pPr rtl="0"/>
          <a:r>
            <a:rPr lang="ru-RU" dirty="0" smtClean="0"/>
            <a:t>- Основа для анализа и комплексной оценки деятельности членов СРО;</a:t>
          </a:r>
        </a:p>
        <a:p>
          <a:pPr rtl="0"/>
          <a:r>
            <a:rPr lang="ru-RU" dirty="0" smtClean="0"/>
            <a:t>- Разделы отчетности применяются в целях контроля за деятельностью членов СРО;</a:t>
          </a:r>
        </a:p>
        <a:p>
          <a:pPr rtl="0"/>
          <a:r>
            <a:rPr lang="ru-RU" dirty="0" smtClean="0"/>
            <a:t>- Структура отчетности – показатели для мониторинга деятельности членов СРО </a:t>
          </a:r>
          <a:endParaRPr lang="ru-RU" dirty="0"/>
        </a:p>
      </dgm:t>
    </dgm:pt>
    <dgm:pt modelId="{718B6FC6-0D69-4D26-B1A9-7B7225262635}" type="parTrans" cxnId="{9114280B-C540-421B-BDD5-065C287E3B55}">
      <dgm:prSet/>
      <dgm:spPr/>
      <dgm:t>
        <a:bodyPr/>
        <a:lstStyle/>
        <a:p>
          <a:endParaRPr lang="ru-RU"/>
        </a:p>
      </dgm:t>
    </dgm:pt>
    <dgm:pt modelId="{5A8133BE-08F8-4674-B2A4-DB9B1AB28075}" type="sibTrans" cxnId="{9114280B-C540-421B-BDD5-065C287E3B55}">
      <dgm:prSet/>
      <dgm:spPr/>
      <dgm:t>
        <a:bodyPr/>
        <a:lstStyle/>
        <a:p>
          <a:endParaRPr lang="ru-RU"/>
        </a:p>
      </dgm:t>
    </dgm:pt>
    <dgm:pt modelId="{54E434DF-F276-47C5-A48D-04C7E8162182}">
      <dgm:prSet custT="1"/>
      <dgm:spPr/>
      <dgm:t>
        <a:bodyPr/>
        <a:lstStyle/>
        <a:p>
          <a:r>
            <a:rPr lang="ru-RU" sz="1200" b="1" u="sng" dirty="0" smtClean="0"/>
            <a:t>Часть 4 статьи 55.8 </a:t>
          </a:r>
          <a:r>
            <a:rPr lang="ru-RU" sz="1200" b="1" u="sng" dirty="0" err="1" smtClean="0"/>
            <a:t>ГрК</a:t>
          </a:r>
          <a:r>
            <a:rPr lang="ru-RU" sz="1200" b="1" u="sng" dirty="0" smtClean="0"/>
            <a:t> РФ:</a:t>
          </a:r>
        </a:p>
        <a:p>
          <a:r>
            <a:rPr lang="ru-RU" sz="1200" dirty="0" smtClean="0"/>
            <a:t>Член СРО ежегодно в порядке, установленном ФОИВ (Приказ Минстроя России от 10 апреля 2017 г. N 700/</a:t>
          </a:r>
          <a:r>
            <a:rPr lang="ru-RU" sz="1200" dirty="0" err="1" smtClean="0"/>
            <a:t>пр</a:t>
          </a:r>
          <a:r>
            <a:rPr lang="ru-RU" sz="1200" dirty="0" smtClean="0"/>
            <a:t>, обязан уведомлять СРО о фактическом совокупном размере обязательств соответственно по договорам строительного подряда, заключенным таким лицом в течение отчетного года с использованием конкурентных способов заключения договоров. Данное уведомление направляется членом СРО в срок до 1 марта года, следующего за отчетным, с приложением документов, подтверждающих такой фактический совокупный размер обязательств данного члена. Член СРО вправе не представлять в СРО документы, содержащаяся в которых информация размещается в форме открытых данных.</a:t>
          </a:r>
          <a:endParaRPr lang="ru-RU" sz="1200" dirty="0"/>
        </a:p>
      </dgm:t>
    </dgm:pt>
    <dgm:pt modelId="{1DA741F2-9FA7-46BF-8921-54310FA2D2D4}" type="parTrans" cxnId="{8883F3CB-0589-49FB-B136-C87DAD7BF854}">
      <dgm:prSet/>
      <dgm:spPr/>
      <dgm:t>
        <a:bodyPr/>
        <a:lstStyle/>
        <a:p>
          <a:endParaRPr lang="ru-RU"/>
        </a:p>
      </dgm:t>
    </dgm:pt>
    <dgm:pt modelId="{9BE80982-9D24-48E6-B58D-9110771D27EF}" type="sibTrans" cxnId="{8883F3CB-0589-49FB-B136-C87DAD7BF854}">
      <dgm:prSet/>
      <dgm:spPr/>
      <dgm:t>
        <a:bodyPr/>
        <a:lstStyle/>
        <a:p>
          <a:endParaRPr lang="ru-RU"/>
        </a:p>
      </dgm:t>
    </dgm:pt>
    <dgm:pt modelId="{1F3558F3-281C-48F2-909D-EC87EF2EC882}" type="pres">
      <dgm:prSet presAssocID="{785C1325-DDAB-4174-8F64-7570BB5F04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B38AA3-B767-47AB-B59C-B452AFC0CA3A}" type="pres">
      <dgm:prSet presAssocID="{785C1325-DDAB-4174-8F64-7570BB5F04E7}" presName="arrow" presStyleLbl="bgShp" presStyleIdx="0" presStyleCnt="1"/>
      <dgm:spPr/>
    </dgm:pt>
    <dgm:pt modelId="{E58BC418-6F75-4DF3-92FF-45B2478DC01A}" type="pres">
      <dgm:prSet presAssocID="{785C1325-DDAB-4174-8F64-7570BB5F04E7}" presName="linearProcess" presStyleCnt="0"/>
      <dgm:spPr/>
    </dgm:pt>
    <dgm:pt modelId="{1D59CAC8-C764-4496-92AB-ADB87DA3D7AE}" type="pres">
      <dgm:prSet presAssocID="{6D4740F8-193E-48E5-8F22-23ED263C6720}" presName="textNode" presStyleLbl="node1" presStyleIdx="0" presStyleCnt="4" custScaleX="99038" custScaleY="21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563D5-F3B4-4A90-8364-F34191A27F78}" type="pres">
      <dgm:prSet presAssocID="{6EE2E07F-3D9F-406B-9DDA-652583CEE803}" presName="sibTrans" presStyleCnt="0"/>
      <dgm:spPr/>
    </dgm:pt>
    <dgm:pt modelId="{4E22F81B-A88D-4EC4-8B94-F54601AEDA30}" type="pres">
      <dgm:prSet presAssocID="{AEDDC4F2-96DC-49A8-B9ED-263EC771077E}" presName="textNode" presStyleLbl="node1" presStyleIdx="1" presStyleCnt="4" custScaleX="78216" custScaleY="21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B9D61-5F58-4F82-8DBD-A29A40DF34AF}" type="pres">
      <dgm:prSet presAssocID="{904B38B3-FC75-4CDF-9FCA-6810CC258D0A}" presName="sibTrans" presStyleCnt="0"/>
      <dgm:spPr/>
    </dgm:pt>
    <dgm:pt modelId="{69A5A250-0431-4EED-8C32-E60D845E1E6E}" type="pres">
      <dgm:prSet presAssocID="{54E434DF-F276-47C5-A48D-04C7E8162182}" presName="textNode" presStyleLbl="node1" presStyleIdx="2" presStyleCnt="4" custScaleX="108659" custScaleY="21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8A986-682D-43FD-973D-B08CB001E904}" type="pres">
      <dgm:prSet presAssocID="{9BE80982-9D24-48E6-B58D-9110771D27EF}" presName="sibTrans" presStyleCnt="0"/>
      <dgm:spPr/>
    </dgm:pt>
    <dgm:pt modelId="{D1AFF3A0-694A-4631-BC77-390E0D9B9BFA}" type="pres">
      <dgm:prSet presAssocID="{D353367B-A5A0-4F78-A9CB-F9A6BFECCDEB}" presName="textNode" presStyleLbl="node1" presStyleIdx="3" presStyleCnt="4" custScaleX="97775" custScaleY="147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A8E9B-2001-419E-8476-D8CE4C4F6C36}" type="presOf" srcId="{AEDDC4F2-96DC-49A8-B9ED-263EC771077E}" destId="{4E22F81B-A88D-4EC4-8B94-F54601AEDA30}" srcOrd="0" destOrd="0" presId="urn:microsoft.com/office/officeart/2005/8/layout/hProcess9"/>
    <dgm:cxn modelId="{C2E19C34-09A6-475B-814E-99F9980B9549}" srcId="{785C1325-DDAB-4174-8F64-7570BB5F04E7}" destId="{6D4740F8-193E-48E5-8F22-23ED263C6720}" srcOrd="0" destOrd="0" parTransId="{AD316584-4C3D-4AAC-9B6A-F2885C83332C}" sibTransId="{6EE2E07F-3D9F-406B-9DDA-652583CEE803}"/>
    <dgm:cxn modelId="{8883F3CB-0589-49FB-B136-C87DAD7BF854}" srcId="{785C1325-DDAB-4174-8F64-7570BB5F04E7}" destId="{54E434DF-F276-47C5-A48D-04C7E8162182}" srcOrd="2" destOrd="0" parTransId="{1DA741F2-9FA7-46BF-8921-54310FA2D2D4}" sibTransId="{9BE80982-9D24-48E6-B58D-9110771D27EF}"/>
    <dgm:cxn modelId="{F3231BFF-0A5A-41C1-B853-06BBD5A2FFA2}" type="presOf" srcId="{54E434DF-F276-47C5-A48D-04C7E8162182}" destId="{69A5A250-0431-4EED-8C32-E60D845E1E6E}" srcOrd="0" destOrd="0" presId="urn:microsoft.com/office/officeart/2005/8/layout/hProcess9"/>
    <dgm:cxn modelId="{0A06E0ED-0AAF-4830-A2C8-E9AA20051EF2}" type="presOf" srcId="{785C1325-DDAB-4174-8F64-7570BB5F04E7}" destId="{1F3558F3-281C-48F2-909D-EC87EF2EC882}" srcOrd="0" destOrd="0" presId="urn:microsoft.com/office/officeart/2005/8/layout/hProcess9"/>
    <dgm:cxn modelId="{9114280B-C540-421B-BDD5-065C287E3B55}" srcId="{785C1325-DDAB-4174-8F64-7570BB5F04E7}" destId="{D353367B-A5A0-4F78-A9CB-F9A6BFECCDEB}" srcOrd="3" destOrd="0" parTransId="{718B6FC6-0D69-4D26-B1A9-7B7225262635}" sibTransId="{5A8133BE-08F8-4674-B2A4-DB9B1AB28075}"/>
    <dgm:cxn modelId="{07D4079A-7739-4C88-A6B5-69ADCD0AB161}" type="presOf" srcId="{6D4740F8-193E-48E5-8F22-23ED263C6720}" destId="{1D59CAC8-C764-4496-92AB-ADB87DA3D7AE}" srcOrd="0" destOrd="0" presId="urn:microsoft.com/office/officeart/2005/8/layout/hProcess9"/>
    <dgm:cxn modelId="{C0FEFEFC-1AE3-4E4C-9F02-0D52B61A6961}" srcId="{785C1325-DDAB-4174-8F64-7570BB5F04E7}" destId="{AEDDC4F2-96DC-49A8-B9ED-263EC771077E}" srcOrd="1" destOrd="0" parTransId="{E23FFC44-7D20-4FF9-A48B-3C31465CDB2D}" sibTransId="{904B38B3-FC75-4CDF-9FCA-6810CC258D0A}"/>
    <dgm:cxn modelId="{5FDC0F4C-D973-472E-949E-4510F18DC486}" type="presOf" srcId="{D353367B-A5A0-4F78-A9CB-F9A6BFECCDEB}" destId="{D1AFF3A0-694A-4631-BC77-390E0D9B9BFA}" srcOrd="0" destOrd="0" presId="urn:microsoft.com/office/officeart/2005/8/layout/hProcess9"/>
    <dgm:cxn modelId="{24D3EBF9-3D89-467A-A5DC-E451450E6641}" type="presParOf" srcId="{1F3558F3-281C-48F2-909D-EC87EF2EC882}" destId="{B5B38AA3-B767-47AB-B59C-B452AFC0CA3A}" srcOrd="0" destOrd="0" presId="urn:microsoft.com/office/officeart/2005/8/layout/hProcess9"/>
    <dgm:cxn modelId="{2EA50ED5-A332-4D39-847A-3AB7B2B8B17D}" type="presParOf" srcId="{1F3558F3-281C-48F2-909D-EC87EF2EC882}" destId="{E58BC418-6F75-4DF3-92FF-45B2478DC01A}" srcOrd="1" destOrd="0" presId="urn:microsoft.com/office/officeart/2005/8/layout/hProcess9"/>
    <dgm:cxn modelId="{A583FE83-0EAB-4ED1-AFF4-258E99322A5C}" type="presParOf" srcId="{E58BC418-6F75-4DF3-92FF-45B2478DC01A}" destId="{1D59CAC8-C764-4496-92AB-ADB87DA3D7AE}" srcOrd="0" destOrd="0" presId="urn:microsoft.com/office/officeart/2005/8/layout/hProcess9"/>
    <dgm:cxn modelId="{B3890AA8-B629-4165-BE40-270F36EEC184}" type="presParOf" srcId="{E58BC418-6F75-4DF3-92FF-45B2478DC01A}" destId="{14B563D5-F3B4-4A90-8364-F34191A27F78}" srcOrd="1" destOrd="0" presId="urn:microsoft.com/office/officeart/2005/8/layout/hProcess9"/>
    <dgm:cxn modelId="{E36684CE-1403-4BB1-9578-1B0C9214238F}" type="presParOf" srcId="{E58BC418-6F75-4DF3-92FF-45B2478DC01A}" destId="{4E22F81B-A88D-4EC4-8B94-F54601AEDA30}" srcOrd="2" destOrd="0" presId="urn:microsoft.com/office/officeart/2005/8/layout/hProcess9"/>
    <dgm:cxn modelId="{11553BC4-E122-42BB-A8D1-BD620CEAFFA1}" type="presParOf" srcId="{E58BC418-6F75-4DF3-92FF-45B2478DC01A}" destId="{A24B9D61-5F58-4F82-8DBD-A29A40DF34AF}" srcOrd="3" destOrd="0" presId="urn:microsoft.com/office/officeart/2005/8/layout/hProcess9"/>
    <dgm:cxn modelId="{141E80B8-542B-42D5-83F0-D341BE6D3E22}" type="presParOf" srcId="{E58BC418-6F75-4DF3-92FF-45B2478DC01A}" destId="{69A5A250-0431-4EED-8C32-E60D845E1E6E}" srcOrd="4" destOrd="0" presId="urn:microsoft.com/office/officeart/2005/8/layout/hProcess9"/>
    <dgm:cxn modelId="{321105EE-0524-4F0C-8044-23E8597AE892}" type="presParOf" srcId="{E58BC418-6F75-4DF3-92FF-45B2478DC01A}" destId="{9A08A986-682D-43FD-973D-B08CB001E904}" srcOrd="5" destOrd="0" presId="urn:microsoft.com/office/officeart/2005/8/layout/hProcess9"/>
    <dgm:cxn modelId="{98634F01-D34F-4D92-9BD4-8DFB9C3A3B39}" type="presParOf" srcId="{E58BC418-6F75-4DF3-92FF-45B2478DC01A}" destId="{D1AFF3A0-694A-4631-BC77-390E0D9B9BF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41DA5-E58B-45EE-A1AF-724761E2710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03188D-FFB0-4271-A024-78E2AF36F964}">
      <dgm:prSet/>
      <dgm:spPr/>
      <dgm:t>
        <a:bodyPr/>
        <a:lstStyle/>
        <a:p>
          <a:pPr rtl="0"/>
          <a:r>
            <a:rPr lang="ru-RU" dirty="0" smtClean="0"/>
            <a:t>Утверждение Общим собранием членов СРО «Положения о проведении СРО анализа деятельности своих членов на основании информации, представляемой ими в форме отчетов» (</a:t>
          </a:r>
          <a:r>
            <a:rPr lang="ru-RU" u="sng" dirty="0" smtClean="0"/>
            <a:t>Пункт 4 части 1 статьи 6 ФЗ от 01.12.2007 № 315-ФЗ «О саморегулируемых организациях»; пункт 6 статьи 55.10 </a:t>
          </a:r>
          <a:r>
            <a:rPr lang="ru-RU" u="sng" dirty="0" err="1" smtClean="0"/>
            <a:t>ГрК</a:t>
          </a:r>
          <a:r>
            <a:rPr lang="ru-RU" u="sng" dirty="0" smtClean="0"/>
            <a:t> РФ)</a:t>
          </a:r>
          <a:endParaRPr lang="ru-RU" dirty="0"/>
        </a:p>
      </dgm:t>
    </dgm:pt>
    <dgm:pt modelId="{A50295BE-CCC1-4B2E-AD9B-884A8CCC47B2}" type="parTrans" cxnId="{345BD355-0D0D-4C62-B250-F6866CC55196}">
      <dgm:prSet/>
      <dgm:spPr/>
      <dgm:t>
        <a:bodyPr/>
        <a:lstStyle/>
        <a:p>
          <a:endParaRPr lang="ru-RU"/>
        </a:p>
      </dgm:t>
    </dgm:pt>
    <dgm:pt modelId="{309A7AD5-911F-4025-9AD0-0120C8E86373}" type="sibTrans" cxnId="{345BD355-0D0D-4C62-B250-F6866CC55196}">
      <dgm:prSet/>
      <dgm:spPr/>
      <dgm:t>
        <a:bodyPr/>
        <a:lstStyle/>
        <a:p>
          <a:endParaRPr lang="ru-RU"/>
        </a:p>
      </dgm:t>
    </dgm:pt>
    <dgm:pt modelId="{8A2B99AD-7A05-4F3B-8C6D-361A24214A1B}">
      <dgm:prSet/>
      <dgm:spPr/>
      <dgm:t>
        <a:bodyPr/>
        <a:lstStyle/>
        <a:p>
          <a:pPr rtl="0"/>
          <a:r>
            <a:rPr lang="ru-RU" dirty="0" smtClean="0"/>
            <a:t>Самостоятельная разработка внутреннего документа СРО о проведении анализа деятельности своих членов на основании информации, представляемой ими в форме отчетов</a:t>
          </a:r>
          <a:endParaRPr lang="ru-RU" dirty="0"/>
        </a:p>
      </dgm:t>
    </dgm:pt>
    <dgm:pt modelId="{BD485B57-935F-4BB7-A20B-9B45A5671B94}" type="sibTrans" cxnId="{577E78C5-D744-44D7-928E-14A6D42AE861}">
      <dgm:prSet/>
      <dgm:spPr/>
      <dgm:t>
        <a:bodyPr/>
        <a:lstStyle/>
        <a:p>
          <a:endParaRPr lang="ru-RU"/>
        </a:p>
      </dgm:t>
    </dgm:pt>
    <dgm:pt modelId="{42CCB281-D57A-43D9-9604-285590B92698}" type="parTrans" cxnId="{577E78C5-D744-44D7-928E-14A6D42AE861}">
      <dgm:prSet/>
      <dgm:spPr/>
      <dgm:t>
        <a:bodyPr/>
        <a:lstStyle/>
        <a:p>
          <a:endParaRPr lang="ru-RU"/>
        </a:p>
      </dgm:t>
    </dgm:pt>
    <dgm:pt modelId="{8A551A21-8FB3-464E-AE50-4D1BCE3B8A2D}">
      <dgm:prSet/>
      <dgm:spPr/>
      <dgm:t>
        <a:bodyPr/>
        <a:lstStyle/>
        <a:p>
          <a:pPr rtl="0"/>
          <a:r>
            <a:rPr lang="ru-RU" dirty="0" smtClean="0"/>
            <a:t>Внедрение Стандарта деятельности СРО, разработанного НОСТРОЙ (СТО НОСТРОЙ «Обеспечение саморегулируемой организацией контроля деятельности своих членов»)</a:t>
          </a:r>
          <a:endParaRPr lang="ru-RU" dirty="0"/>
        </a:p>
      </dgm:t>
    </dgm:pt>
    <dgm:pt modelId="{4905B67A-1B0D-4414-8AAF-4146A8B04F30}" type="sibTrans" cxnId="{31C6977F-ECC3-443A-BBD6-6C86048F1F9B}">
      <dgm:prSet/>
      <dgm:spPr/>
      <dgm:t>
        <a:bodyPr/>
        <a:lstStyle/>
        <a:p>
          <a:endParaRPr lang="ru-RU"/>
        </a:p>
      </dgm:t>
    </dgm:pt>
    <dgm:pt modelId="{94149D94-DE7F-42A5-BADF-EA7C62919BBC}" type="parTrans" cxnId="{31C6977F-ECC3-443A-BBD6-6C86048F1F9B}">
      <dgm:prSet/>
      <dgm:spPr/>
      <dgm:t>
        <a:bodyPr/>
        <a:lstStyle/>
        <a:p>
          <a:endParaRPr lang="ru-RU"/>
        </a:p>
      </dgm:t>
    </dgm:pt>
    <dgm:pt modelId="{C154D400-F858-48C0-86AA-EFE1EED51197}" type="pres">
      <dgm:prSet presAssocID="{55341DA5-E58B-45EE-A1AF-724761E2710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B5952C-7302-4EFC-AA03-CEA3041C1BA8}" type="pres">
      <dgm:prSet presAssocID="{8A2B99AD-7A05-4F3B-8C6D-361A24214A1B}" presName="circle1" presStyleLbl="node1" presStyleIdx="0" presStyleCnt="3"/>
      <dgm:spPr/>
    </dgm:pt>
    <dgm:pt modelId="{5BD65DE6-5AF7-4197-B156-5BAACC008511}" type="pres">
      <dgm:prSet presAssocID="{8A2B99AD-7A05-4F3B-8C6D-361A24214A1B}" presName="space" presStyleCnt="0"/>
      <dgm:spPr/>
    </dgm:pt>
    <dgm:pt modelId="{1B2F66A6-06DE-4DDE-9C13-7F7B1D3AA90A}" type="pres">
      <dgm:prSet presAssocID="{8A2B99AD-7A05-4F3B-8C6D-361A24214A1B}" presName="rect1" presStyleLbl="alignAcc1" presStyleIdx="0" presStyleCnt="3"/>
      <dgm:spPr/>
      <dgm:t>
        <a:bodyPr/>
        <a:lstStyle/>
        <a:p>
          <a:endParaRPr lang="ru-RU"/>
        </a:p>
      </dgm:t>
    </dgm:pt>
    <dgm:pt modelId="{2FD0B147-B87D-4A92-8B1F-9AB670DE96DA}" type="pres">
      <dgm:prSet presAssocID="{8A551A21-8FB3-464E-AE50-4D1BCE3B8A2D}" presName="vertSpace2" presStyleLbl="node1" presStyleIdx="0" presStyleCnt="3"/>
      <dgm:spPr/>
    </dgm:pt>
    <dgm:pt modelId="{1830B5C3-7331-4803-823E-74A9D0A4136E}" type="pres">
      <dgm:prSet presAssocID="{8A551A21-8FB3-464E-AE50-4D1BCE3B8A2D}" presName="circle2" presStyleLbl="node1" presStyleIdx="1" presStyleCnt="3"/>
      <dgm:spPr/>
    </dgm:pt>
    <dgm:pt modelId="{6FC9CB5E-F9BC-4429-985B-CF10F87BAB0D}" type="pres">
      <dgm:prSet presAssocID="{8A551A21-8FB3-464E-AE50-4D1BCE3B8A2D}" presName="rect2" presStyleLbl="alignAcc1" presStyleIdx="1" presStyleCnt="3"/>
      <dgm:spPr/>
      <dgm:t>
        <a:bodyPr/>
        <a:lstStyle/>
        <a:p>
          <a:endParaRPr lang="ru-RU"/>
        </a:p>
      </dgm:t>
    </dgm:pt>
    <dgm:pt modelId="{B2294599-357B-495C-8708-5C599A22704A}" type="pres">
      <dgm:prSet presAssocID="{FA03188D-FFB0-4271-A024-78E2AF36F964}" presName="vertSpace3" presStyleLbl="node1" presStyleIdx="1" presStyleCnt="3"/>
      <dgm:spPr/>
    </dgm:pt>
    <dgm:pt modelId="{FDA2852C-C650-469A-9457-75B07117DF1E}" type="pres">
      <dgm:prSet presAssocID="{FA03188D-FFB0-4271-A024-78E2AF36F964}" presName="circle3" presStyleLbl="node1" presStyleIdx="2" presStyleCnt="3"/>
      <dgm:spPr/>
    </dgm:pt>
    <dgm:pt modelId="{52B9A8BE-7CC3-4698-9EE6-5456A43A3B10}" type="pres">
      <dgm:prSet presAssocID="{FA03188D-FFB0-4271-A024-78E2AF36F964}" presName="rect3" presStyleLbl="alignAcc1" presStyleIdx="2" presStyleCnt="3"/>
      <dgm:spPr/>
      <dgm:t>
        <a:bodyPr/>
        <a:lstStyle/>
        <a:p>
          <a:endParaRPr lang="ru-RU"/>
        </a:p>
      </dgm:t>
    </dgm:pt>
    <dgm:pt modelId="{8487EAC5-F706-4EE3-9BA7-9130D50EF836}" type="pres">
      <dgm:prSet presAssocID="{8A2B99AD-7A05-4F3B-8C6D-361A24214A1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A17F-7395-446C-A5DF-A7D98729E3A3}" type="pres">
      <dgm:prSet presAssocID="{8A551A21-8FB3-464E-AE50-4D1BCE3B8A2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AD27B-9707-412B-A74B-C8DECB8F8E0B}" type="pres">
      <dgm:prSet presAssocID="{FA03188D-FFB0-4271-A024-78E2AF36F96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A8C8E4-F51B-4352-AFCA-96595DC5CF69}" type="presOf" srcId="{8A551A21-8FB3-464E-AE50-4D1BCE3B8A2D}" destId="{6FC9CB5E-F9BC-4429-985B-CF10F87BAB0D}" srcOrd="0" destOrd="0" presId="urn:microsoft.com/office/officeart/2005/8/layout/target3"/>
    <dgm:cxn modelId="{31C6977F-ECC3-443A-BBD6-6C86048F1F9B}" srcId="{55341DA5-E58B-45EE-A1AF-724761E2710F}" destId="{8A551A21-8FB3-464E-AE50-4D1BCE3B8A2D}" srcOrd="1" destOrd="0" parTransId="{94149D94-DE7F-42A5-BADF-EA7C62919BBC}" sibTransId="{4905B67A-1B0D-4414-8AAF-4146A8B04F30}"/>
    <dgm:cxn modelId="{93FF0A0E-E7EE-49C8-A4EE-46263D5BC89C}" type="presOf" srcId="{55341DA5-E58B-45EE-A1AF-724761E2710F}" destId="{C154D400-F858-48C0-86AA-EFE1EED51197}" srcOrd="0" destOrd="0" presId="urn:microsoft.com/office/officeart/2005/8/layout/target3"/>
    <dgm:cxn modelId="{16EE72C3-A96A-41B3-A526-AE0867695141}" type="presOf" srcId="{8A2B99AD-7A05-4F3B-8C6D-361A24214A1B}" destId="{1B2F66A6-06DE-4DDE-9C13-7F7B1D3AA90A}" srcOrd="0" destOrd="0" presId="urn:microsoft.com/office/officeart/2005/8/layout/target3"/>
    <dgm:cxn modelId="{5F86EB28-5758-455B-A616-41E637FF506E}" type="presOf" srcId="{FA03188D-FFB0-4271-A024-78E2AF36F964}" destId="{52B9A8BE-7CC3-4698-9EE6-5456A43A3B10}" srcOrd="0" destOrd="0" presId="urn:microsoft.com/office/officeart/2005/8/layout/target3"/>
    <dgm:cxn modelId="{9A4EE187-BFC6-4294-954E-BCB45957F53B}" type="presOf" srcId="{8A2B99AD-7A05-4F3B-8C6D-361A24214A1B}" destId="{8487EAC5-F706-4EE3-9BA7-9130D50EF836}" srcOrd="1" destOrd="0" presId="urn:microsoft.com/office/officeart/2005/8/layout/target3"/>
    <dgm:cxn modelId="{577E78C5-D744-44D7-928E-14A6D42AE861}" srcId="{55341DA5-E58B-45EE-A1AF-724761E2710F}" destId="{8A2B99AD-7A05-4F3B-8C6D-361A24214A1B}" srcOrd="0" destOrd="0" parTransId="{42CCB281-D57A-43D9-9604-285590B92698}" sibTransId="{BD485B57-935F-4BB7-A20B-9B45A5671B94}"/>
    <dgm:cxn modelId="{2C467942-7D8C-4471-8BE0-5062A7542817}" type="presOf" srcId="{8A551A21-8FB3-464E-AE50-4D1BCE3B8A2D}" destId="{E235A17F-7395-446C-A5DF-A7D98729E3A3}" srcOrd="1" destOrd="0" presId="urn:microsoft.com/office/officeart/2005/8/layout/target3"/>
    <dgm:cxn modelId="{345BD355-0D0D-4C62-B250-F6866CC55196}" srcId="{55341DA5-E58B-45EE-A1AF-724761E2710F}" destId="{FA03188D-FFB0-4271-A024-78E2AF36F964}" srcOrd="2" destOrd="0" parTransId="{A50295BE-CCC1-4B2E-AD9B-884A8CCC47B2}" sibTransId="{309A7AD5-911F-4025-9AD0-0120C8E86373}"/>
    <dgm:cxn modelId="{768DAC9D-53EC-4D53-B1BA-3FDB0E0A005E}" type="presOf" srcId="{FA03188D-FFB0-4271-A024-78E2AF36F964}" destId="{BD9AD27B-9707-412B-A74B-C8DECB8F8E0B}" srcOrd="1" destOrd="0" presId="urn:microsoft.com/office/officeart/2005/8/layout/target3"/>
    <dgm:cxn modelId="{3FF8CB2D-6A5F-4212-A34F-76F27381CB27}" type="presParOf" srcId="{C154D400-F858-48C0-86AA-EFE1EED51197}" destId="{54B5952C-7302-4EFC-AA03-CEA3041C1BA8}" srcOrd="0" destOrd="0" presId="urn:microsoft.com/office/officeart/2005/8/layout/target3"/>
    <dgm:cxn modelId="{3498293E-6CD5-4E18-9017-89869E9D3595}" type="presParOf" srcId="{C154D400-F858-48C0-86AA-EFE1EED51197}" destId="{5BD65DE6-5AF7-4197-B156-5BAACC008511}" srcOrd="1" destOrd="0" presId="urn:microsoft.com/office/officeart/2005/8/layout/target3"/>
    <dgm:cxn modelId="{5BF15C55-F52B-4BFE-AA6F-5F7D71506AA1}" type="presParOf" srcId="{C154D400-F858-48C0-86AA-EFE1EED51197}" destId="{1B2F66A6-06DE-4DDE-9C13-7F7B1D3AA90A}" srcOrd="2" destOrd="0" presId="urn:microsoft.com/office/officeart/2005/8/layout/target3"/>
    <dgm:cxn modelId="{220B9C30-B4D8-4208-A42B-152F1CC14A56}" type="presParOf" srcId="{C154D400-F858-48C0-86AA-EFE1EED51197}" destId="{2FD0B147-B87D-4A92-8B1F-9AB670DE96DA}" srcOrd="3" destOrd="0" presId="urn:microsoft.com/office/officeart/2005/8/layout/target3"/>
    <dgm:cxn modelId="{7BAA879F-146F-4BDE-9E38-583E01A35DCB}" type="presParOf" srcId="{C154D400-F858-48C0-86AA-EFE1EED51197}" destId="{1830B5C3-7331-4803-823E-74A9D0A4136E}" srcOrd="4" destOrd="0" presId="urn:microsoft.com/office/officeart/2005/8/layout/target3"/>
    <dgm:cxn modelId="{57EDC77F-A5E2-48B0-87D3-6DF42FE77F53}" type="presParOf" srcId="{C154D400-F858-48C0-86AA-EFE1EED51197}" destId="{6FC9CB5E-F9BC-4429-985B-CF10F87BAB0D}" srcOrd="5" destOrd="0" presId="urn:microsoft.com/office/officeart/2005/8/layout/target3"/>
    <dgm:cxn modelId="{2D632763-F4D0-415C-A083-04DEBC99029E}" type="presParOf" srcId="{C154D400-F858-48C0-86AA-EFE1EED51197}" destId="{B2294599-357B-495C-8708-5C599A22704A}" srcOrd="6" destOrd="0" presId="urn:microsoft.com/office/officeart/2005/8/layout/target3"/>
    <dgm:cxn modelId="{653CFED0-3070-46A3-BA76-20E0E733717D}" type="presParOf" srcId="{C154D400-F858-48C0-86AA-EFE1EED51197}" destId="{FDA2852C-C650-469A-9457-75B07117DF1E}" srcOrd="7" destOrd="0" presId="urn:microsoft.com/office/officeart/2005/8/layout/target3"/>
    <dgm:cxn modelId="{679E02F0-5A96-406F-ADF4-B4953288B217}" type="presParOf" srcId="{C154D400-F858-48C0-86AA-EFE1EED51197}" destId="{52B9A8BE-7CC3-4698-9EE6-5456A43A3B10}" srcOrd="8" destOrd="0" presId="urn:microsoft.com/office/officeart/2005/8/layout/target3"/>
    <dgm:cxn modelId="{18A14A4E-2BAC-4C35-94DB-0DD8116ABBAC}" type="presParOf" srcId="{C154D400-F858-48C0-86AA-EFE1EED51197}" destId="{8487EAC5-F706-4EE3-9BA7-9130D50EF836}" srcOrd="9" destOrd="0" presId="urn:microsoft.com/office/officeart/2005/8/layout/target3"/>
    <dgm:cxn modelId="{01C6428C-D0A3-4F66-9D3A-40B1A93C7084}" type="presParOf" srcId="{C154D400-F858-48C0-86AA-EFE1EED51197}" destId="{E235A17F-7395-446C-A5DF-A7D98729E3A3}" srcOrd="10" destOrd="0" presId="urn:microsoft.com/office/officeart/2005/8/layout/target3"/>
    <dgm:cxn modelId="{8D2E9754-E917-40C7-8235-138CFF36491E}" type="presParOf" srcId="{C154D400-F858-48C0-86AA-EFE1EED51197}" destId="{BD9AD27B-9707-412B-A74B-C8DECB8F8E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CEF437-EB2E-4C13-9D61-FEB70223F442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20F1B12-DC61-46FE-83E1-D6C3B3A57E05}">
      <dgm:prSet custT="1"/>
      <dgm:spPr/>
      <dgm:t>
        <a:bodyPr/>
        <a:lstStyle/>
        <a:p>
          <a:pPr rtl="0"/>
          <a:r>
            <a:rPr lang="ru-RU" sz="1600" dirty="0" smtClean="0"/>
            <a:t>1 Общие сведения</a:t>
          </a:r>
          <a:endParaRPr lang="ru-RU" sz="1600" dirty="0"/>
        </a:p>
      </dgm:t>
    </dgm:pt>
    <dgm:pt modelId="{B6EA65EE-D124-4393-86CD-B11DBF77D05C}" type="parTrans" cxnId="{A2CD24AF-ECC6-4DE4-AB7B-52B60935E580}">
      <dgm:prSet/>
      <dgm:spPr/>
      <dgm:t>
        <a:bodyPr/>
        <a:lstStyle/>
        <a:p>
          <a:endParaRPr lang="ru-RU"/>
        </a:p>
      </dgm:t>
    </dgm:pt>
    <dgm:pt modelId="{06CF7C82-F588-40C2-B926-310F447DE1F7}" type="sibTrans" cxnId="{A2CD24AF-ECC6-4DE4-AB7B-52B60935E580}">
      <dgm:prSet/>
      <dgm:spPr/>
      <dgm:t>
        <a:bodyPr/>
        <a:lstStyle/>
        <a:p>
          <a:endParaRPr lang="ru-RU" dirty="0"/>
        </a:p>
      </dgm:t>
    </dgm:pt>
    <dgm:pt modelId="{ECB40141-1524-41DA-9BDB-CEA15F8069E2}">
      <dgm:prSet custT="1"/>
      <dgm:spPr/>
      <dgm:t>
        <a:bodyPr/>
        <a:lstStyle/>
        <a:p>
          <a:pPr rtl="0"/>
          <a:r>
            <a:rPr lang="ru-RU" sz="1600" dirty="0" smtClean="0"/>
            <a:t>2 Сведения о годовой выручке (Объем работ по строительству, реконструкции и капитальному ремонту объектов капитального строительства)</a:t>
          </a:r>
          <a:endParaRPr lang="ru-RU" sz="1600" dirty="0"/>
        </a:p>
      </dgm:t>
    </dgm:pt>
    <dgm:pt modelId="{D68EC691-F0A9-40B0-8D17-8E4DD24F6CEC}" type="parTrans" cxnId="{6520A018-B930-4884-A538-BF114EA16A96}">
      <dgm:prSet/>
      <dgm:spPr/>
      <dgm:t>
        <a:bodyPr/>
        <a:lstStyle/>
        <a:p>
          <a:endParaRPr lang="ru-RU"/>
        </a:p>
      </dgm:t>
    </dgm:pt>
    <dgm:pt modelId="{BC0DF25D-9C5C-43D3-8606-C8FA6F54DDDA}" type="sibTrans" cxnId="{6520A018-B930-4884-A538-BF114EA16A96}">
      <dgm:prSet/>
      <dgm:spPr/>
      <dgm:t>
        <a:bodyPr/>
        <a:lstStyle/>
        <a:p>
          <a:endParaRPr lang="ru-RU" dirty="0"/>
        </a:p>
      </dgm:t>
    </dgm:pt>
    <dgm:pt modelId="{A67C2C97-829C-47A4-8338-BCEC2434C0D7}">
      <dgm:prSet custT="1"/>
      <dgm:spPr/>
      <dgm:t>
        <a:bodyPr/>
        <a:lstStyle/>
        <a:p>
          <a:pPr rtl="0"/>
          <a:r>
            <a:rPr lang="ru-RU" sz="1600" dirty="0" smtClean="0"/>
            <a:t>3 Уведомление о фактическом совокупном размере обязательств по договорам строительного подряда, заключенным в течение отчетного года с использованием конкурентных способов заключения договоров</a:t>
          </a:r>
          <a:endParaRPr lang="ru-RU" sz="1600" dirty="0"/>
        </a:p>
      </dgm:t>
    </dgm:pt>
    <dgm:pt modelId="{7CA690D9-34BB-48F9-A450-C7B8CB9F6D79}" type="parTrans" cxnId="{0F423E54-D136-4F1B-B90A-16638865F88A}">
      <dgm:prSet/>
      <dgm:spPr/>
      <dgm:t>
        <a:bodyPr/>
        <a:lstStyle/>
        <a:p>
          <a:endParaRPr lang="ru-RU"/>
        </a:p>
      </dgm:t>
    </dgm:pt>
    <dgm:pt modelId="{C46D2559-88BB-44D3-9B23-DFBD426F50E3}" type="sibTrans" cxnId="{0F423E54-D136-4F1B-B90A-16638865F88A}">
      <dgm:prSet/>
      <dgm:spPr/>
      <dgm:t>
        <a:bodyPr/>
        <a:lstStyle/>
        <a:p>
          <a:endParaRPr lang="ru-RU" dirty="0"/>
        </a:p>
      </dgm:t>
    </dgm:pt>
    <dgm:pt modelId="{56FBD8A1-E752-4CB5-88B3-24A155B93DA6}">
      <dgm:prSet custT="1"/>
      <dgm:spPr/>
      <dgm:t>
        <a:bodyPr/>
        <a:lstStyle/>
        <a:p>
          <a:pPr rtl="0"/>
          <a:r>
            <a:rPr lang="ru-RU" sz="1600" dirty="0" smtClean="0"/>
            <a:t>4 Сведения о системе контроля качества работ и охране труда</a:t>
          </a:r>
          <a:endParaRPr lang="ru-RU" sz="1600" dirty="0"/>
        </a:p>
      </dgm:t>
    </dgm:pt>
    <dgm:pt modelId="{D5C651AA-F0CE-41EA-A850-FB1D478EB943}" type="parTrans" cxnId="{AC024126-435B-449A-B458-26C7C7C2C28F}">
      <dgm:prSet/>
      <dgm:spPr/>
      <dgm:t>
        <a:bodyPr/>
        <a:lstStyle/>
        <a:p>
          <a:endParaRPr lang="ru-RU"/>
        </a:p>
      </dgm:t>
    </dgm:pt>
    <dgm:pt modelId="{318BB66F-E645-4716-BF8E-4142E4DE77EE}" type="sibTrans" cxnId="{AC024126-435B-449A-B458-26C7C7C2C28F}">
      <dgm:prSet/>
      <dgm:spPr/>
      <dgm:t>
        <a:bodyPr/>
        <a:lstStyle/>
        <a:p>
          <a:endParaRPr lang="ru-RU" dirty="0"/>
        </a:p>
      </dgm:t>
    </dgm:pt>
    <dgm:pt modelId="{93CD2BE9-207A-4D8C-B091-354CF70124BF}">
      <dgm:prSet custT="1"/>
      <dgm:spPr/>
      <dgm:t>
        <a:bodyPr/>
        <a:lstStyle/>
        <a:p>
          <a:pPr rtl="0"/>
          <a:r>
            <a:rPr lang="ru-RU" sz="1600" dirty="0" smtClean="0"/>
            <a:t>5 Сведения об образовании, квалификации, стаже работы, повышении квалификации и аттестации специалистов, в т.ч. специалистов по организации строительства, реконструкции, капитального ремонта объектов капитального строительства</a:t>
          </a:r>
          <a:endParaRPr lang="ru-RU" sz="1600" dirty="0"/>
        </a:p>
      </dgm:t>
    </dgm:pt>
    <dgm:pt modelId="{6EF5057D-6403-4BC0-929E-292CD32184D2}" type="parTrans" cxnId="{D623D25C-FA19-4E71-9378-994911BF508E}">
      <dgm:prSet/>
      <dgm:spPr/>
      <dgm:t>
        <a:bodyPr/>
        <a:lstStyle/>
        <a:p>
          <a:endParaRPr lang="ru-RU"/>
        </a:p>
      </dgm:t>
    </dgm:pt>
    <dgm:pt modelId="{4552C8F8-EF80-4B2F-809F-65E6E3A2A4E2}" type="sibTrans" cxnId="{D623D25C-FA19-4E71-9378-994911BF508E}">
      <dgm:prSet/>
      <dgm:spPr/>
      <dgm:t>
        <a:bodyPr/>
        <a:lstStyle/>
        <a:p>
          <a:endParaRPr lang="ru-RU"/>
        </a:p>
      </dgm:t>
    </dgm:pt>
    <dgm:pt modelId="{05B0956C-5CCC-4E8B-A816-8DA7CFF3D73E}">
      <dgm:prSet custT="1"/>
      <dgm:spPr/>
      <dgm:t>
        <a:bodyPr/>
        <a:lstStyle/>
        <a:p>
          <a:pPr rtl="0"/>
          <a:r>
            <a:rPr lang="ru-RU" sz="1600" dirty="0" smtClean="0"/>
            <a:t>8 Сведения об имуществе (сведения о зданиях, и (или) сооружениях, и (или) помещениях, строительных машин, транспортных средств, средств контроля и измерений, (при необходимости- средств обеспечения промышленной безопасности</a:t>
          </a:r>
          <a:endParaRPr lang="ru-RU" sz="1600" dirty="0"/>
        </a:p>
      </dgm:t>
    </dgm:pt>
    <dgm:pt modelId="{3F0D825B-3536-48D3-A5BF-6BB9BBAEE727}" type="sibTrans" cxnId="{50B8C3F6-3412-4FEF-B12D-FD47F91E21CB}">
      <dgm:prSet/>
      <dgm:spPr/>
      <dgm:t>
        <a:bodyPr/>
        <a:lstStyle/>
        <a:p>
          <a:endParaRPr lang="ru-RU"/>
        </a:p>
      </dgm:t>
    </dgm:pt>
    <dgm:pt modelId="{53CBD21B-FCF4-4551-948B-4841C973144C}" type="parTrans" cxnId="{50B8C3F6-3412-4FEF-B12D-FD47F91E21CB}">
      <dgm:prSet/>
      <dgm:spPr/>
      <dgm:t>
        <a:bodyPr/>
        <a:lstStyle/>
        <a:p>
          <a:endParaRPr lang="ru-RU"/>
        </a:p>
      </dgm:t>
    </dgm:pt>
    <dgm:pt modelId="{0B96B35E-8F44-4995-A754-8AAF7C1CCF67}">
      <dgm:prSet custT="1"/>
      <dgm:spPr/>
      <dgm:t>
        <a:bodyPr/>
        <a:lstStyle/>
        <a:p>
          <a:pPr rtl="0"/>
          <a:r>
            <a:rPr lang="ru-RU" sz="1600" dirty="0" smtClean="0"/>
            <a:t>7 Сведения о страховых случаях и выплатах при страховании членом СРО риска гражданской ответственности, которая может наступить в случае причинения вреда; риска ответственности за нарушение членом СРО условий договора строительного подряда; о страховых случаях и выплатах</a:t>
          </a:r>
          <a:endParaRPr lang="ru-RU" sz="1600" dirty="0"/>
        </a:p>
      </dgm:t>
    </dgm:pt>
    <dgm:pt modelId="{8BD9771B-6145-4D4F-B51E-30F7063DD861}" type="sibTrans" cxnId="{4313054A-08A1-4DE9-AD02-C4EE62AAD527}">
      <dgm:prSet/>
      <dgm:spPr/>
      <dgm:t>
        <a:bodyPr/>
        <a:lstStyle/>
        <a:p>
          <a:endParaRPr lang="ru-RU"/>
        </a:p>
      </dgm:t>
    </dgm:pt>
    <dgm:pt modelId="{16E6789D-C87D-48B1-AF49-5CE814059CDF}" type="parTrans" cxnId="{4313054A-08A1-4DE9-AD02-C4EE62AAD527}">
      <dgm:prSet/>
      <dgm:spPr/>
      <dgm:t>
        <a:bodyPr/>
        <a:lstStyle/>
        <a:p>
          <a:endParaRPr lang="ru-RU"/>
        </a:p>
      </dgm:t>
    </dgm:pt>
    <dgm:pt modelId="{B88DC3E6-1F05-4D3A-A265-C099CAF70CD5}">
      <dgm:prSet custT="1"/>
      <dgm:spPr/>
      <dgm:t>
        <a:bodyPr/>
        <a:lstStyle/>
        <a:p>
          <a:pPr rtl="0"/>
          <a:r>
            <a:rPr lang="ru-RU" sz="1600" dirty="0" smtClean="0"/>
            <a:t>6 Сведения о работах по строительству, реконструкции, капитальному ремонту</a:t>
          </a:r>
          <a:endParaRPr lang="ru-RU" sz="1600" dirty="0"/>
        </a:p>
      </dgm:t>
    </dgm:pt>
    <dgm:pt modelId="{1EFF43DB-4D5F-45F3-93DD-2B6C32AF48E7}" type="sibTrans" cxnId="{83C4E93C-1683-4B1E-A7DE-7D05C9800BE2}">
      <dgm:prSet/>
      <dgm:spPr/>
      <dgm:t>
        <a:bodyPr/>
        <a:lstStyle/>
        <a:p>
          <a:endParaRPr lang="ru-RU"/>
        </a:p>
      </dgm:t>
    </dgm:pt>
    <dgm:pt modelId="{4CC2061B-44BC-453A-BC2E-043C1D4C3F54}" type="parTrans" cxnId="{83C4E93C-1683-4B1E-A7DE-7D05C9800BE2}">
      <dgm:prSet/>
      <dgm:spPr/>
      <dgm:t>
        <a:bodyPr/>
        <a:lstStyle/>
        <a:p>
          <a:endParaRPr lang="ru-RU"/>
        </a:p>
      </dgm:t>
    </dgm:pt>
    <dgm:pt modelId="{ACCE1B2E-D183-4397-ACF7-EC86656F8E6D}" type="pres">
      <dgm:prSet presAssocID="{12CEF437-EB2E-4C13-9D61-FEB70223F4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5BE10-8CA9-4B8E-9250-1CA4FF42D80F}" type="pres">
      <dgm:prSet presAssocID="{A20F1B12-DC61-46FE-83E1-D6C3B3A57E0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B4EC1-2E06-4BCA-BB74-11F39C59E002}" type="pres">
      <dgm:prSet presAssocID="{06CF7C82-F588-40C2-B926-310F447DE1F7}" presName="spacer" presStyleCnt="0"/>
      <dgm:spPr/>
    </dgm:pt>
    <dgm:pt modelId="{AF85DF54-EF67-428E-BEFB-0BD9EC755DE1}" type="pres">
      <dgm:prSet presAssocID="{ECB40141-1524-41DA-9BDB-CEA15F8069E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4D92C-50B0-40F5-B9D9-F9F755C3BEF6}" type="pres">
      <dgm:prSet presAssocID="{BC0DF25D-9C5C-43D3-8606-C8FA6F54DDDA}" presName="spacer" presStyleCnt="0"/>
      <dgm:spPr/>
    </dgm:pt>
    <dgm:pt modelId="{1DCBD989-D904-42DA-87F8-0837E143AF6E}" type="pres">
      <dgm:prSet presAssocID="{A67C2C97-829C-47A4-8338-BCEC2434C0D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83A01-9DD8-47E9-A579-689106F6D1B8}" type="pres">
      <dgm:prSet presAssocID="{C46D2559-88BB-44D3-9B23-DFBD426F50E3}" presName="spacer" presStyleCnt="0"/>
      <dgm:spPr/>
    </dgm:pt>
    <dgm:pt modelId="{03F74619-6F09-42A9-9611-1AC22CDD61FC}" type="pres">
      <dgm:prSet presAssocID="{56FBD8A1-E752-4CB5-88B3-24A155B93DA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30C1B-9B78-4C07-97B2-2C4E547E15CB}" type="pres">
      <dgm:prSet presAssocID="{318BB66F-E645-4716-BF8E-4142E4DE77EE}" presName="spacer" presStyleCnt="0"/>
      <dgm:spPr/>
    </dgm:pt>
    <dgm:pt modelId="{F2C91ADF-D629-4951-B85D-CEDB590EE04E}" type="pres">
      <dgm:prSet presAssocID="{93CD2BE9-207A-4D8C-B091-354CF70124B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8E5CE-E431-40A8-A4F8-3675C7B36332}" type="pres">
      <dgm:prSet presAssocID="{4552C8F8-EF80-4B2F-809F-65E6E3A2A4E2}" presName="spacer" presStyleCnt="0"/>
      <dgm:spPr/>
    </dgm:pt>
    <dgm:pt modelId="{D25D4CD5-B02A-4E2B-BFB1-9B99AC3E4701}" type="pres">
      <dgm:prSet presAssocID="{B88DC3E6-1F05-4D3A-A265-C099CAF70CD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1BAFF-A4EC-4A8C-8C63-7A9A88CE636E}" type="pres">
      <dgm:prSet presAssocID="{1EFF43DB-4D5F-45F3-93DD-2B6C32AF48E7}" presName="spacer" presStyleCnt="0"/>
      <dgm:spPr/>
    </dgm:pt>
    <dgm:pt modelId="{6D425947-23B7-48D8-834D-82E7B77F0DEE}" type="pres">
      <dgm:prSet presAssocID="{0B96B35E-8F44-4995-A754-8AAF7C1CCF6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42622-D96E-4687-AC2F-EF53254FC968}" type="pres">
      <dgm:prSet presAssocID="{8BD9771B-6145-4D4F-B51E-30F7063DD861}" presName="spacer" presStyleCnt="0"/>
      <dgm:spPr/>
    </dgm:pt>
    <dgm:pt modelId="{FA002E09-08C7-44D8-99D2-390687F64E75}" type="pres">
      <dgm:prSet presAssocID="{05B0956C-5CCC-4E8B-A816-8DA7CFF3D73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23E54-D136-4F1B-B90A-16638865F88A}" srcId="{12CEF437-EB2E-4C13-9D61-FEB70223F442}" destId="{A67C2C97-829C-47A4-8338-BCEC2434C0D7}" srcOrd="2" destOrd="0" parTransId="{7CA690D9-34BB-48F9-A450-C7B8CB9F6D79}" sibTransId="{C46D2559-88BB-44D3-9B23-DFBD426F50E3}"/>
    <dgm:cxn modelId="{6520A018-B930-4884-A538-BF114EA16A96}" srcId="{12CEF437-EB2E-4C13-9D61-FEB70223F442}" destId="{ECB40141-1524-41DA-9BDB-CEA15F8069E2}" srcOrd="1" destOrd="0" parTransId="{D68EC691-F0A9-40B0-8D17-8E4DD24F6CEC}" sibTransId="{BC0DF25D-9C5C-43D3-8606-C8FA6F54DDDA}"/>
    <dgm:cxn modelId="{EE59F41A-8179-4731-9F34-F1B50AF64A96}" type="presOf" srcId="{05B0956C-5CCC-4E8B-A816-8DA7CFF3D73E}" destId="{FA002E09-08C7-44D8-99D2-390687F64E75}" srcOrd="0" destOrd="0" presId="urn:microsoft.com/office/officeart/2005/8/layout/vList2"/>
    <dgm:cxn modelId="{B2C946DB-DC1E-4EFA-B83A-DF4AE7037E36}" type="presOf" srcId="{ECB40141-1524-41DA-9BDB-CEA15F8069E2}" destId="{AF85DF54-EF67-428E-BEFB-0BD9EC755DE1}" srcOrd="0" destOrd="0" presId="urn:microsoft.com/office/officeart/2005/8/layout/vList2"/>
    <dgm:cxn modelId="{B973F91D-76D6-44B3-9F9D-BD62A102749C}" type="presOf" srcId="{B88DC3E6-1F05-4D3A-A265-C099CAF70CD5}" destId="{D25D4CD5-B02A-4E2B-BFB1-9B99AC3E4701}" srcOrd="0" destOrd="0" presId="urn:microsoft.com/office/officeart/2005/8/layout/vList2"/>
    <dgm:cxn modelId="{A2CD24AF-ECC6-4DE4-AB7B-52B60935E580}" srcId="{12CEF437-EB2E-4C13-9D61-FEB70223F442}" destId="{A20F1B12-DC61-46FE-83E1-D6C3B3A57E05}" srcOrd="0" destOrd="0" parTransId="{B6EA65EE-D124-4393-86CD-B11DBF77D05C}" sibTransId="{06CF7C82-F588-40C2-B926-310F447DE1F7}"/>
    <dgm:cxn modelId="{BB011DC6-9E56-4759-8CE1-0E3503E6A247}" type="presOf" srcId="{0B96B35E-8F44-4995-A754-8AAF7C1CCF67}" destId="{6D425947-23B7-48D8-834D-82E7B77F0DEE}" srcOrd="0" destOrd="0" presId="urn:microsoft.com/office/officeart/2005/8/layout/vList2"/>
    <dgm:cxn modelId="{D623D25C-FA19-4E71-9378-994911BF508E}" srcId="{12CEF437-EB2E-4C13-9D61-FEB70223F442}" destId="{93CD2BE9-207A-4D8C-B091-354CF70124BF}" srcOrd="4" destOrd="0" parTransId="{6EF5057D-6403-4BC0-929E-292CD32184D2}" sibTransId="{4552C8F8-EF80-4B2F-809F-65E6E3A2A4E2}"/>
    <dgm:cxn modelId="{83C4E93C-1683-4B1E-A7DE-7D05C9800BE2}" srcId="{12CEF437-EB2E-4C13-9D61-FEB70223F442}" destId="{B88DC3E6-1F05-4D3A-A265-C099CAF70CD5}" srcOrd="5" destOrd="0" parTransId="{4CC2061B-44BC-453A-BC2E-043C1D4C3F54}" sibTransId="{1EFF43DB-4D5F-45F3-93DD-2B6C32AF48E7}"/>
    <dgm:cxn modelId="{4313054A-08A1-4DE9-AD02-C4EE62AAD527}" srcId="{12CEF437-EB2E-4C13-9D61-FEB70223F442}" destId="{0B96B35E-8F44-4995-A754-8AAF7C1CCF67}" srcOrd="6" destOrd="0" parTransId="{16E6789D-C87D-48B1-AF49-5CE814059CDF}" sibTransId="{8BD9771B-6145-4D4F-B51E-30F7063DD861}"/>
    <dgm:cxn modelId="{BA7CDBA8-6735-49D7-BC3E-973B5518A919}" type="presOf" srcId="{A67C2C97-829C-47A4-8338-BCEC2434C0D7}" destId="{1DCBD989-D904-42DA-87F8-0837E143AF6E}" srcOrd="0" destOrd="0" presId="urn:microsoft.com/office/officeart/2005/8/layout/vList2"/>
    <dgm:cxn modelId="{50B8C3F6-3412-4FEF-B12D-FD47F91E21CB}" srcId="{12CEF437-EB2E-4C13-9D61-FEB70223F442}" destId="{05B0956C-5CCC-4E8B-A816-8DA7CFF3D73E}" srcOrd="7" destOrd="0" parTransId="{53CBD21B-FCF4-4551-948B-4841C973144C}" sibTransId="{3F0D825B-3536-48D3-A5BF-6BB9BBAEE727}"/>
    <dgm:cxn modelId="{2FC6CF4F-457B-4F9B-B860-94407F7BFB72}" type="presOf" srcId="{12CEF437-EB2E-4C13-9D61-FEB70223F442}" destId="{ACCE1B2E-D183-4397-ACF7-EC86656F8E6D}" srcOrd="0" destOrd="0" presId="urn:microsoft.com/office/officeart/2005/8/layout/vList2"/>
    <dgm:cxn modelId="{5A452184-9581-4B34-9261-F2E635FBDF99}" type="presOf" srcId="{A20F1B12-DC61-46FE-83E1-D6C3B3A57E05}" destId="{4205BE10-8CA9-4B8E-9250-1CA4FF42D80F}" srcOrd="0" destOrd="0" presId="urn:microsoft.com/office/officeart/2005/8/layout/vList2"/>
    <dgm:cxn modelId="{AC024126-435B-449A-B458-26C7C7C2C28F}" srcId="{12CEF437-EB2E-4C13-9D61-FEB70223F442}" destId="{56FBD8A1-E752-4CB5-88B3-24A155B93DA6}" srcOrd="3" destOrd="0" parTransId="{D5C651AA-F0CE-41EA-A850-FB1D478EB943}" sibTransId="{318BB66F-E645-4716-BF8E-4142E4DE77EE}"/>
    <dgm:cxn modelId="{D81A61E2-CC3F-4704-A027-9E430A7AAE09}" type="presOf" srcId="{56FBD8A1-E752-4CB5-88B3-24A155B93DA6}" destId="{03F74619-6F09-42A9-9611-1AC22CDD61FC}" srcOrd="0" destOrd="0" presId="urn:microsoft.com/office/officeart/2005/8/layout/vList2"/>
    <dgm:cxn modelId="{7B153385-DCE3-4047-8211-0DDBB1A0D5E2}" type="presOf" srcId="{93CD2BE9-207A-4D8C-B091-354CF70124BF}" destId="{F2C91ADF-D629-4951-B85D-CEDB590EE04E}" srcOrd="0" destOrd="0" presId="urn:microsoft.com/office/officeart/2005/8/layout/vList2"/>
    <dgm:cxn modelId="{EEBF5917-B3A7-4038-BE2F-7CC29DEA6E69}" type="presParOf" srcId="{ACCE1B2E-D183-4397-ACF7-EC86656F8E6D}" destId="{4205BE10-8CA9-4B8E-9250-1CA4FF42D80F}" srcOrd="0" destOrd="0" presId="urn:microsoft.com/office/officeart/2005/8/layout/vList2"/>
    <dgm:cxn modelId="{9E427275-DBFE-4DF5-A70A-74FAFBA52203}" type="presParOf" srcId="{ACCE1B2E-D183-4397-ACF7-EC86656F8E6D}" destId="{784B4EC1-2E06-4BCA-BB74-11F39C59E002}" srcOrd="1" destOrd="0" presId="urn:microsoft.com/office/officeart/2005/8/layout/vList2"/>
    <dgm:cxn modelId="{4AC5018B-111F-42BF-AF1D-3C3962F3A22D}" type="presParOf" srcId="{ACCE1B2E-D183-4397-ACF7-EC86656F8E6D}" destId="{AF85DF54-EF67-428E-BEFB-0BD9EC755DE1}" srcOrd="2" destOrd="0" presId="urn:microsoft.com/office/officeart/2005/8/layout/vList2"/>
    <dgm:cxn modelId="{A0057C7D-4499-4C54-9318-9E7441F1CEA2}" type="presParOf" srcId="{ACCE1B2E-D183-4397-ACF7-EC86656F8E6D}" destId="{F674D92C-50B0-40F5-B9D9-F9F755C3BEF6}" srcOrd="3" destOrd="0" presId="urn:microsoft.com/office/officeart/2005/8/layout/vList2"/>
    <dgm:cxn modelId="{E53177DA-4B3C-42E2-8484-C2ABB49826F2}" type="presParOf" srcId="{ACCE1B2E-D183-4397-ACF7-EC86656F8E6D}" destId="{1DCBD989-D904-42DA-87F8-0837E143AF6E}" srcOrd="4" destOrd="0" presId="urn:microsoft.com/office/officeart/2005/8/layout/vList2"/>
    <dgm:cxn modelId="{11CDA723-4F01-4619-8860-14189AA8B036}" type="presParOf" srcId="{ACCE1B2E-D183-4397-ACF7-EC86656F8E6D}" destId="{6A983A01-9DD8-47E9-A579-689106F6D1B8}" srcOrd="5" destOrd="0" presId="urn:microsoft.com/office/officeart/2005/8/layout/vList2"/>
    <dgm:cxn modelId="{BB300D0F-4348-48F3-87D9-BAC67355100C}" type="presParOf" srcId="{ACCE1B2E-D183-4397-ACF7-EC86656F8E6D}" destId="{03F74619-6F09-42A9-9611-1AC22CDD61FC}" srcOrd="6" destOrd="0" presId="urn:microsoft.com/office/officeart/2005/8/layout/vList2"/>
    <dgm:cxn modelId="{08D95B8C-CFB7-4F20-A9E7-92DDEE391E7A}" type="presParOf" srcId="{ACCE1B2E-D183-4397-ACF7-EC86656F8E6D}" destId="{69130C1B-9B78-4C07-97B2-2C4E547E15CB}" srcOrd="7" destOrd="0" presId="urn:microsoft.com/office/officeart/2005/8/layout/vList2"/>
    <dgm:cxn modelId="{ADFA91A8-603B-46B8-81D4-ADCCB482377D}" type="presParOf" srcId="{ACCE1B2E-D183-4397-ACF7-EC86656F8E6D}" destId="{F2C91ADF-D629-4951-B85D-CEDB590EE04E}" srcOrd="8" destOrd="0" presId="urn:microsoft.com/office/officeart/2005/8/layout/vList2"/>
    <dgm:cxn modelId="{FFB9B58E-D8D3-4794-ABDD-1EDBA513B1FC}" type="presParOf" srcId="{ACCE1B2E-D183-4397-ACF7-EC86656F8E6D}" destId="{AFF8E5CE-E431-40A8-A4F8-3675C7B36332}" srcOrd="9" destOrd="0" presId="urn:microsoft.com/office/officeart/2005/8/layout/vList2"/>
    <dgm:cxn modelId="{CCEC983D-F3C3-47AC-861A-C2EAA1C107F7}" type="presParOf" srcId="{ACCE1B2E-D183-4397-ACF7-EC86656F8E6D}" destId="{D25D4CD5-B02A-4E2B-BFB1-9B99AC3E4701}" srcOrd="10" destOrd="0" presId="urn:microsoft.com/office/officeart/2005/8/layout/vList2"/>
    <dgm:cxn modelId="{C9940F81-4F74-43EA-85A2-C1A89C4E0A91}" type="presParOf" srcId="{ACCE1B2E-D183-4397-ACF7-EC86656F8E6D}" destId="{08C1BAFF-A4EC-4A8C-8C63-7A9A88CE636E}" srcOrd="11" destOrd="0" presId="urn:microsoft.com/office/officeart/2005/8/layout/vList2"/>
    <dgm:cxn modelId="{3CFBAD07-543F-41EC-8892-DFA31FF423CB}" type="presParOf" srcId="{ACCE1B2E-D183-4397-ACF7-EC86656F8E6D}" destId="{6D425947-23B7-48D8-834D-82E7B77F0DEE}" srcOrd="12" destOrd="0" presId="urn:microsoft.com/office/officeart/2005/8/layout/vList2"/>
    <dgm:cxn modelId="{7F654D55-8A7B-4329-9F80-ED40B9377F33}" type="presParOf" srcId="{ACCE1B2E-D183-4397-ACF7-EC86656F8E6D}" destId="{D9442622-D96E-4687-AC2F-EF53254FC968}" srcOrd="13" destOrd="0" presId="urn:microsoft.com/office/officeart/2005/8/layout/vList2"/>
    <dgm:cxn modelId="{6C716972-D058-46EE-AFD0-82F2E74F2DBC}" type="presParOf" srcId="{ACCE1B2E-D183-4397-ACF7-EC86656F8E6D}" destId="{FA002E09-08C7-44D8-99D2-390687F64E7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210B48-3832-4A8A-93FA-7A9AB722EECC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337F3DD-AAE6-4A62-9A18-1C7A0D1A8D31}">
      <dgm:prSet/>
      <dgm:spPr/>
      <dgm:t>
        <a:bodyPr/>
        <a:lstStyle/>
        <a:p>
          <a:pPr rtl="0"/>
          <a:r>
            <a:rPr lang="ru-RU" dirty="0" smtClean="0"/>
            <a:t>В срок не более 7 дней с даты вступления в силу решения о приеме в саморегулируемую организацию (первичный анализ)</a:t>
          </a:r>
          <a:endParaRPr lang="ru-RU" dirty="0"/>
        </a:p>
      </dgm:t>
    </dgm:pt>
    <dgm:pt modelId="{1410542F-C1B5-44DF-933D-C8778D70BC19}" type="parTrans" cxnId="{977D3499-99E2-4357-9465-DC045E24147D}">
      <dgm:prSet/>
      <dgm:spPr/>
      <dgm:t>
        <a:bodyPr/>
        <a:lstStyle/>
        <a:p>
          <a:endParaRPr lang="ru-RU"/>
        </a:p>
      </dgm:t>
    </dgm:pt>
    <dgm:pt modelId="{D9688DF7-2B8B-43D1-A8E6-0FB24EE1152A}" type="sibTrans" cxnId="{977D3499-99E2-4357-9465-DC045E24147D}">
      <dgm:prSet/>
      <dgm:spPr/>
      <dgm:t>
        <a:bodyPr/>
        <a:lstStyle/>
        <a:p>
          <a:endParaRPr lang="ru-RU"/>
        </a:p>
      </dgm:t>
    </dgm:pt>
    <dgm:pt modelId="{C4C4C9E9-1E1D-49C4-A99D-A45E05F1E246}">
      <dgm:prSet/>
      <dgm:spPr/>
      <dgm:t>
        <a:bodyPr/>
        <a:lstStyle/>
        <a:p>
          <a:pPr rtl="0"/>
          <a:r>
            <a:rPr lang="ru-RU" dirty="0" smtClean="0"/>
            <a:t>Разделы 3, 6 отчета о деятельности члена саморегулируемой организации за прошедший календарный год – ежегодно в срок </a:t>
          </a:r>
          <a:r>
            <a:rPr lang="ru-RU" b="1" dirty="0" smtClean="0"/>
            <a:t>не позднее 1 марта </a:t>
          </a:r>
          <a:r>
            <a:rPr lang="ru-RU" dirty="0" smtClean="0"/>
            <a:t>календарного года, следующего за отчетным.</a:t>
          </a:r>
          <a:endParaRPr lang="ru-RU" dirty="0"/>
        </a:p>
      </dgm:t>
    </dgm:pt>
    <dgm:pt modelId="{DD9F1F23-D55A-4F83-9129-C486662BD124}" type="parTrans" cxnId="{1FB782E6-1BFF-4DCA-AF13-B20914220A2A}">
      <dgm:prSet/>
      <dgm:spPr/>
      <dgm:t>
        <a:bodyPr/>
        <a:lstStyle/>
        <a:p>
          <a:endParaRPr lang="ru-RU"/>
        </a:p>
      </dgm:t>
    </dgm:pt>
    <dgm:pt modelId="{B0C2CB9B-0E66-430F-9FF7-9FEF0932B38B}" type="sibTrans" cxnId="{1FB782E6-1BFF-4DCA-AF13-B20914220A2A}">
      <dgm:prSet/>
      <dgm:spPr/>
      <dgm:t>
        <a:bodyPr/>
        <a:lstStyle/>
        <a:p>
          <a:endParaRPr lang="ru-RU"/>
        </a:p>
      </dgm:t>
    </dgm:pt>
    <dgm:pt modelId="{0623BD47-9B6D-46F9-9D60-48DC8AD09764}">
      <dgm:prSet/>
      <dgm:spPr/>
      <dgm:t>
        <a:bodyPr/>
        <a:lstStyle/>
        <a:p>
          <a:pPr rtl="0"/>
          <a:r>
            <a:rPr lang="ru-RU" dirty="0" smtClean="0"/>
            <a:t>Раздел 2 отчета о деятельности члена саморегулируемой организации за прошедший календарный год – ежегодно в срок </a:t>
          </a:r>
          <a:r>
            <a:rPr lang="ru-RU" b="1" dirty="0" smtClean="0"/>
            <a:t>не позднее 30 апреля </a:t>
          </a:r>
          <a:r>
            <a:rPr lang="ru-RU" dirty="0" smtClean="0"/>
            <a:t>календарного года, следующего за отчетным.</a:t>
          </a:r>
          <a:endParaRPr lang="ru-RU" dirty="0"/>
        </a:p>
      </dgm:t>
    </dgm:pt>
    <dgm:pt modelId="{BA05BEDB-DB2A-4543-8789-438F867DCDCF}" type="parTrans" cxnId="{83A5B665-5475-4F74-BF8B-C387855D69A8}">
      <dgm:prSet/>
      <dgm:spPr/>
      <dgm:t>
        <a:bodyPr/>
        <a:lstStyle/>
        <a:p>
          <a:endParaRPr lang="ru-RU"/>
        </a:p>
      </dgm:t>
    </dgm:pt>
    <dgm:pt modelId="{9402441C-E007-45AA-A04E-3879065FBFC3}" type="sibTrans" cxnId="{83A5B665-5475-4F74-BF8B-C387855D69A8}">
      <dgm:prSet/>
      <dgm:spPr/>
      <dgm:t>
        <a:bodyPr/>
        <a:lstStyle/>
        <a:p>
          <a:endParaRPr lang="ru-RU"/>
        </a:p>
      </dgm:t>
    </dgm:pt>
    <dgm:pt modelId="{367CFB36-71E0-4580-B125-82703F94AF2B}">
      <dgm:prSet/>
      <dgm:spPr/>
      <dgm:t>
        <a:bodyPr/>
        <a:lstStyle/>
        <a:p>
          <a:pPr rtl="0"/>
          <a:r>
            <a:rPr lang="ru-RU" dirty="0" smtClean="0"/>
            <a:t>Отдельные разделы </a:t>
          </a:r>
          <a:r>
            <a:rPr lang="ru-RU" dirty="0" smtClean="0"/>
            <a:t>отчета о деятельности члена саморегулируемой организации – </a:t>
          </a:r>
          <a:r>
            <a:rPr lang="ru-RU" b="1" dirty="0" smtClean="0"/>
            <a:t>в срок не позднее 3 рабочих дней </a:t>
          </a:r>
          <a:r>
            <a:rPr lang="ru-RU" dirty="0" smtClean="0"/>
            <a:t>со дня изменения сведений, представленных ранее в саморегулируемую организацию в составе отчета о деятельности члена саморегулируемой организации или его раздела.</a:t>
          </a:r>
          <a:endParaRPr lang="ru-RU" dirty="0"/>
        </a:p>
      </dgm:t>
    </dgm:pt>
    <dgm:pt modelId="{B7069646-7773-4B8F-8185-07C442DD70B8}" type="parTrans" cxnId="{13DF6297-8528-481E-BBE0-0B42A7CC9BD7}">
      <dgm:prSet/>
      <dgm:spPr/>
      <dgm:t>
        <a:bodyPr/>
        <a:lstStyle/>
        <a:p>
          <a:endParaRPr lang="ru-RU"/>
        </a:p>
      </dgm:t>
    </dgm:pt>
    <dgm:pt modelId="{959B94B7-4488-482E-AFE5-E330BF57F3A2}" type="sibTrans" cxnId="{13DF6297-8528-481E-BBE0-0B42A7CC9BD7}">
      <dgm:prSet/>
      <dgm:spPr/>
      <dgm:t>
        <a:bodyPr/>
        <a:lstStyle/>
        <a:p>
          <a:endParaRPr lang="ru-RU"/>
        </a:p>
      </dgm:t>
    </dgm:pt>
    <dgm:pt modelId="{95250C24-9241-4030-9C77-908A39FCAD29}">
      <dgm:prSet/>
      <dgm:spPr/>
      <dgm:t>
        <a:bodyPr/>
        <a:lstStyle/>
        <a:p>
          <a:pPr rtl="0"/>
          <a:r>
            <a:rPr lang="ru-RU" dirty="0" smtClean="0"/>
            <a:t>Сведения, запрашиваемые в рамках оперативного (ситуационного) анализа, – в срок, указанный в запросе, </a:t>
          </a:r>
          <a:r>
            <a:rPr lang="ru-RU" b="1" dirty="0" smtClean="0"/>
            <a:t>но не ранее 5 рабочих дней </a:t>
          </a:r>
          <a:r>
            <a:rPr lang="ru-RU" dirty="0" smtClean="0"/>
            <a:t>со дня получения членом саморегулируемой организации указанного запроса.</a:t>
          </a:r>
          <a:endParaRPr lang="ru-RU" dirty="0"/>
        </a:p>
      </dgm:t>
    </dgm:pt>
    <dgm:pt modelId="{4B72EA76-A9CA-4944-802F-20A5267CDED8}" type="parTrans" cxnId="{C0F0F8CA-9873-4428-A9DE-71A8669908BE}">
      <dgm:prSet/>
      <dgm:spPr/>
      <dgm:t>
        <a:bodyPr/>
        <a:lstStyle/>
        <a:p>
          <a:endParaRPr lang="ru-RU"/>
        </a:p>
      </dgm:t>
    </dgm:pt>
    <dgm:pt modelId="{6C7C2110-3262-47B0-98B3-DA90677AA5FB}" type="sibTrans" cxnId="{C0F0F8CA-9873-4428-A9DE-71A8669908BE}">
      <dgm:prSet/>
      <dgm:spPr/>
      <dgm:t>
        <a:bodyPr/>
        <a:lstStyle/>
        <a:p>
          <a:endParaRPr lang="ru-RU"/>
        </a:p>
      </dgm:t>
    </dgm:pt>
    <dgm:pt modelId="{4553EB15-A304-433D-8CAC-2A6D577DDD11}" type="pres">
      <dgm:prSet presAssocID="{89210B48-3832-4A8A-93FA-7A9AB722EE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ECABD4-9CB9-4C3F-B0D1-48288D7B61D1}" type="pres">
      <dgm:prSet presAssocID="{9337F3DD-AAE6-4A62-9A18-1C7A0D1A8D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6D63F-8106-48C0-B0D7-7447ADEE8132}" type="pres">
      <dgm:prSet presAssocID="{D9688DF7-2B8B-43D1-A8E6-0FB24EE1152A}" presName="spacer" presStyleCnt="0"/>
      <dgm:spPr/>
    </dgm:pt>
    <dgm:pt modelId="{99722F85-DE6D-4ABD-B9A7-D927D49B67B6}" type="pres">
      <dgm:prSet presAssocID="{C4C4C9E9-1E1D-49C4-A99D-A45E05F1E24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0F145-C2B2-4458-B0C6-8BB71079DE81}" type="pres">
      <dgm:prSet presAssocID="{B0C2CB9B-0E66-430F-9FF7-9FEF0932B38B}" presName="spacer" presStyleCnt="0"/>
      <dgm:spPr/>
    </dgm:pt>
    <dgm:pt modelId="{BAA01748-0229-425E-B0D7-A62C1C7BD3FE}" type="pres">
      <dgm:prSet presAssocID="{0623BD47-9B6D-46F9-9D60-48DC8AD0976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CD884-9A83-4656-A2C3-94B40B77CC2D}" type="pres">
      <dgm:prSet presAssocID="{9402441C-E007-45AA-A04E-3879065FBFC3}" presName="spacer" presStyleCnt="0"/>
      <dgm:spPr/>
    </dgm:pt>
    <dgm:pt modelId="{6AA336D8-4621-4702-A813-2A58A9EFC3B6}" type="pres">
      <dgm:prSet presAssocID="{367CFB36-71E0-4580-B125-82703F94AF2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6F692-0BDB-4006-AB6F-D20D658144FC}" type="pres">
      <dgm:prSet presAssocID="{959B94B7-4488-482E-AFE5-E330BF57F3A2}" presName="spacer" presStyleCnt="0"/>
      <dgm:spPr/>
    </dgm:pt>
    <dgm:pt modelId="{D6A701F4-0380-4CBC-A33F-7F3CD655B7B9}" type="pres">
      <dgm:prSet presAssocID="{95250C24-9241-4030-9C77-908A39FCAD2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F2F17-9F39-4AFA-89D8-DCE8BE358BD4}" type="presOf" srcId="{89210B48-3832-4A8A-93FA-7A9AB722EECC}" destId="{4553EB15-A304-433D-8CAC-2A6D577DDD11}" srcOrd="0" destOrd="0" presId="urn:microsoft.com/office/officeart/2005/8/layout/vList2"/>
    <dgm:cxn modelId="{FBC39AE9-9820-4081-BF76-090EF2D45C99}" type="presOf" srcId="{C4C4C9E9-1E1D-49C4-A99D-A45E05F1E246}" destId="{99722F85-DE6D-4ABD-B9A7-D927D49B67B6}" srcOrd="0" destOrd="0" presId="urn:microsoft.com/office/officeart/2005/8/layout/vList2"/>
    <dgm:cxn modelId="{1EDCCBDB-DCAE-4F36-B1BB-84B9D5341BF8}" type="presOf" srcId="{367CFB36-71E0-4580-B125-82703F94AF2B}" destId="{6AA336D8-4621-4702-A813-2A58A9EFC3B6}" srcOrd="0" destOrd="0" presId="urn:microsoft.com/office/officeart/2005/8/layout/vList2"/>
    <dgm:cxn modelId="{C0F0F8CA-9873-4428-A9DE-71A8669908BE}" srcId="{89210B48-3832-4A8A-93FA-7A9AB722EECC}" destId="{95250C24-9241-4030-9C77-908A39FCAD29}" srcOrd="4" destOrd="0" parTransId="{4B72EA76-A9CA-4944-802F-20A5267CDED8}" sibTransId="{6C7C2110-3262-47B0-98B3-DA90677AA5FB}"/>
    <dgm:cxn modelId="{83A5B665-5475-4F74-BF8B-C387855D69A8}" srcId="{89210B48-3832-4A8A-93FA-7A9AB722EECC}" destId="{0623BD47-9B6D-46F9-9D60-48DC8AD09764}" srcOrd="2" destOrd="0" parTransId="{BA05BEDB-DB2A-4543-8789-438F867DCDCF}" sibTransId="{9402441C-E007-45AA-A04E-3879065FBFC3}"/>
    <dgm:cxn modelId="{E86BB25D-B210-47E5-BF08-C33EB2E1F73B}" type="presOf" srcId="{9337F3DD-AAE6-4A62-9A18-1C7A0D1A8D31}" destId="{E0ECABD4-9CB9-4C3F-B0D1-48288D7B61D1}" srcOrd="0" destOrd="0" presId="urn:microsoft.com/office/officeart/2005/8/layout/vList2"/>
    <dgm:cxn modelId="{7C80DBED-D0D6-4683-8A3C-5C4B6E0A3663}" type="presOf" srcId="{0623BD47-9B6D-46F9-9D60-48DC8AD09764}" destId="{BAA01748-0229-425E-B0D7-A62C1C7BD3FE}" srcOrd="0" destOrd="0" presId="urn:microsoft.com/office/officeart/2005/8/layout/vList2"/>
    <dgm:cxn modelId="{977D3499-99E2-4357-9465-DC045E24147D}" srcId="{89210B48-3832-4A8A-93FA-7A9AB722EECC}" destId="{9337F3DD-AAE6-4A62-9A18-1C7A0D1A8D31}" srcOrd="0" destOrd="0" parTransId="{1410542F-C1B5-44DF-933D-C8778D70BC19}" sibTransId="{D9688DF7-2B8B-43D1-A8E6-0FB24EE1152A}"/>
    <dgm:cxn modelId="{13DF6297-8528-481E-BBE0-0B42A7CC9BD7}" srcId="{89210B48-3832-4A8A-93FA-7A9AB722EECC}" destId="{367CFB36-71E0-4580-B125-82703F94AF2B}" srcOrd="3" destOrd="0" parTransId="{B7069646-7773-4B8F-8185-07C442DD70B8}" sibTransId="{959B94B7-4488-482E-AFE5-E330BF57F3A2}"/>
    <dgm:cxn modelId="{36405594-0B7E-4402-844C-82364AD4B1A6}" type="presOf" srcId="{95250C24-9241-4030-9C77-908A39FCAD29}" destId="{D6A701F4-0380-4CBC-A33F-7F3CD655B7B9}" srcOrd="0" destOrd="0" presId="urn:microsoft.com/office/officeart/2005/8/layout/vList2"/>
    <dgm:cxn modelId="{1FB782E6-1BFF-4DCA-AF13-B20914220A2A}" srcId="{89210B48-3832-4A8A-93FA-7A9AB722EECC}" destId="{C4C4C9E9-1E1D-49C4-A99D-A45E05F1E246}" srcOrd="1" destOrd="0" parTransId="{DD9F1F23-D55A-4F83-9129-C486662BD124}" sibTransId="{B0C2CB9B-0E66-430F-9FF7-9FEF0932B38B}"/>
    <dgm:cxn modelId="{996A7246-24D0-4817-8F11-C0BF1018892B}" type="presParOf" srcId="{4553EB15-A304-433D-8CAC-2A6D577DDD11}" destId="{E0ECABD4-9CB9-4C3F-B0D1-48288D7B61D1}" srcOrd="0" destOrd="0" presId="urn:microsoft.com/office/officeart/2005/8/layout/vList2"/>
    <dgm:cxn modelId="{AB5ED9BB-456A-4248-840D-73D6B220CBF7}" type="presParOf" srcId="{4553EB15-A304-433D-8CAC-2A6D577DDD11}" destId="{5F76D63F-8106-48C0-B0D7-7447ADEE8132}" srcOrd="1" destOrd="0" presId="urn:microsoft.com/office/officeart/2005/8/layout/vList2"/>
    <dgm:cxn modelId="{8BE50F0E-37C4-4D2E-BBCE-982DFB5B9406}" type="presParOf" srcId="{4553EB15-A304-433D-8CAC-2A6D577DDD11}" destId="{99722F85-DE6D-4ABD-B9A7-D927D49B67B6}" srcOrd="2" destOrd="0" presId="urn:microsoft.com/office/officeart/2005/8/layout/vList2"/>
    <dgm:cxn modelId="{3679D81F-BFC7-4DEE-9A77-B290B962374F}" type="presParOf" srcId="{4553EB15-A304-433D-8CAC-2A6D577DDD11}" destId="{5860F145-C2B2-4458-B0C6-8BB71079DE81}" srcOrd="3" destOrd="0" presId="urn:microsoft.com/office/officeart/2005/8/layout/vList2"/>
    <dgm:cxn modelId="{818BF55E-7F0A-4DDB-8BBD-18BFE7AD642A}" type="presParOf" srcId="{4553EB15-A304-433D-8CAC-2A6D577DDD11}" destId="{BAA01748-0229-425E-B0D7-A62C1C7BD3FE}" srcOrd="4" destOrd="0" presId="urn:microsoft.com/office/officeart/2005/8/layout/vList2"/>
    <dgm:cxn modelId="{9F113722-55EA-4833-8268-7B9F7EB90569}" type="presParOf" srcId="{4553EB15-A304-433D-8CAC-2A6D577DDD11}" destId="{22CCD884-9A83-4656-A2C3-94B40B77CC2D}" srcOrd="5" destOrd="0" presId="urn:microsoft.com/office/officeart/2005/8/layout/vList2"/>
    <dgm:cxn modelId="{0BD73E4D-2DDF-419E-8578-3F9E778F60E4}" type="presParOf" srcId="{4553EB15-A304-433D-8CAC-2A6D577DDD11}" destId="{6AA336D8-4621-4702-A813-2A58A9EFC3B6}" srcOrd="6" destOrd="0" presId="urn:microsoft.com/office/officeart/2005/8/layout/vList2"/>
    <dgm:cxn modelId="{4D57E635-A211-464B-8BAC-BFAD3CB238BF}" type="presParOf" srcId="{4553EB15-A304-433D-8CAC-2A6D577DDD11}" destId="{A4A6F692-0BDB-4006-AB6F-D20D658144FC}" srcOrd="7" destOrd="0" presId="urn:microsoft.com/office/officeart/2005/8/layout/vList2"/>
    <dgm:cxn modelId="{2FE42680-261E-4E3F-9153-7D4DAF9A7508}" type="presParOf" srcId="{4553EB15-A304-433D-8CAC-2A6D577DDD11}" destId="{D6A701F4-0380-4CBC-A33F-7F3CD655B7B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16CD20-5200-4F59-8E56-D1DFE6F62A5E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C8838C7-7E3B-4D91-AA14-59FD1C65B0AF}">
      <dgm:prSet custT="1"/>
      <dgm:spPr/>
      <dgm:t>
        <a:bodyPr/>
        <a:lstStyle/>
        <a:p>
          <a:pPr rtl="0"/>
          <a:r>
            <a:rPr lang="ru-RU" sz="1600" dirty="0" smtClean="0"/>
            <a:t>Отчет о деятельности члена СРО (раздел отчета) представляется на бумажном носителе или в форме электронного документа (пакета документов), подписанного усиленной квалифицированной электронной подписью в соответствии с требованиями соответствующего программного обеспечения.</a:t>
          </a:r>
          <a:endParaRPr lang="ru-RU" sz="1600" dirty="0"/>
        </a:p>
      </dgm:t>
    </dgm:pt>
    <dgm:pt modelId="{4083DCCD-F949-4D5D-B728-F53A1D54BF29}" type="parTrans" cxnId="{F2F9E046-6FF1-4E46-B1D2-7473D4360551}">
      <dgm:prSet/>
      <dgm:spPr/>
      <dgm:t>
        <a:bodyPr/>
        <a:lstStyle/>
        <a:p>
          <a:endParaRPr lang="ru-RU"/>
        </a:p>
      </dgm:t>
    </dgm:pt>
    <dgm:pt modelId="{318122B4-121B-4675-B2B8-3885C9CF7926}" type="sibTrans" cxnId="{F2F9E046-6FF1-4E46-B1D2-7473D4360551}">
      <dgm:prSet/>
      <dgm:spPr/>
      <dgm:t>
        <a:bodyPr/>
        <a:lstStyle/>
        <a:p>
          <a:endParaRPr lang="ru-RU"/>
        </a:p>
      </dgm:t>
    </dgm:pt>
    <dgm:pt modelId="{6EC31455-B10E-40CE-8AFC-4C399731F557}">
      <dgm:prSet custT="1"/>
      <dgm:spPr/>
      <dgm:t>
        <a:bodyPr/>
        <a:lstStyle/>
        <a:p>
          <a:pPr rtl="0"/>
          <a:r>
            <a:rPr lang="ru-RU" sz="1800" dirty="0" smtClean="0"/>
            <a:t>Контрольный орган СРО по окончании календарного года проводит обобщенный анализ на основе результата мониторинга и анализа деятельности своих членов.</a:t>
          </a:r>
          <a:endParaRPr lang="ru-RU" sz="1800" dirty="0"/>
        </a:p>
      </dgm:t>
    </dgm:pt>
    <dgm:pt modelId="{8E9ED012-AE13-4F48-B010-045787A85BE2}" type="parTrans" cxnId="{B6F77037-6520-4F90-9F29-F3B69E7B6FE5}">
      <dgm:prSet/>
      <dgm:spPr/>
      <dgm:t>
        <a:bodyPr/>
        <a:lstStyle/>
        <a:p>
          <a:endParaRPr lang="ru-RU"/>
        </a:p>
      </dgm:t>
    </dgm:pt>
    <dgm:pt modelId="{66435D67-8149-4FB7-94FD-E0BD9D4F87FD}" type="sibTrans" cxnId="{B6F77037-6520-4F90-9F29-F3B69E7B6FE5}">
      <dgm:prSet/>
      <dgm:spPr/>
      <dgm:t>
        <a:bodyPr/>
        <a:lstStyle/>
        <a:p>
          <a:endParaRPr lang="ru-RU"/>
        </a:p>
      </dgm:t>
    </dgm:pt>
    <dgm:pt modelId="{3AC0B13F-E593-43F0-A9F6-3379F54E7083}">
      <dgm:prSet custT="1"/>
      <dgm:spPr/>
      <dgm:t>
        <a:bodyPr/>
        <a:lstStyle/>
        <a:p>
          <a:pPr rtl="0"/>
          <a:r>
            <a:rPr lang="ru-RU" sz="1600" dirty="0" smtClean="0"/>
            <a:t>Контрольный орган СРО формирует сводный отчет о деятельности членов саморегулируемой организации на основе  обобщенного анализа. Исполнительный орган саморегулируемой организации обеспечивает размещение сводного отчета на сайте саморегулируемой организации ежегодно в срок до 1 июня и представление его членам саморегулируемой организации на ежегодном общем собрании членов саморегулируемой организации.</a:t>
          </a:r>
          <a:endParaRPr lang="ru-RU" sz="1600" dirty="0"/>
        </a:p>
      </dgm:t>
    </dgm:pt>
    <dgm:pt modelId="{5D11BE8E-4D94-4E2C-BA85-DC78A233C79A}" type="parTrans" cxnId="{32EDF8B7-6DED-45AD-A7A8-7EEDB0E94C2A}">
      <dgm:prSet/>
      <dgm:spPr/>
      <dgm:t>
        <a:bodyPr/>
        <a:lstStyle/>
        <a:p>
          <a:endParaRPr lang="ru-RU"/>
        </a:p>
      </dgm:t>
    </dgm:pt>
    <dgm:pt modelId="{6B9BFD69-D29A-4A22-8CB1-AA5652AA4722}" type="sibTrans" cxnId="{32EDF8B7-6DED-45AD-A7A8-7EEDB0E94C2A}">
      <dgm:prSet/>
      <dgm:spPr/>
      <dgm:t>
        <a:bodyPr/>
        <a:lstStyle/>
        <a:p>
          <a:endParaRPr lang="ru-RU"/>
        </a:p>
      </dgm:t>
    </dgm:pt>
    <dgm:pt modelId="{A6450CA6-6585-4EF6-BEFF-74BD3BF25347}">
      <dgm:prSet custT="1"/>
      <dgm:spPr/>
      <dgm:t>
        <a:bodyPr/>
        <a:lstStyle/>
        <a:p>
          <a:pPr rtl="0"/>
          <a:r>
            <a:rPr lang="ru-RU" sz="1600" dirty="0" smtClean="0"/>
            <a:t>СРО предоставляет результаты обобщенного анализа деятельности своих членов заинтересованным лицам по их запросу</a:t>
          </a:r>
          <a:r>
            <a:rPr lang="ru-RU" sz="500" dirty="0" smtClean="0"/>
            <a:t>. </a:t>
          </a:r>
          <a:endParaRPr lang="ru-RU" sz="500" dirty="0"/>
        </a:p>
      </dgm:t>
    </dgm:pt>
    <dgm:pt modelId="{C6ED0022-C3FD-4F06-8AE5-ADE016B84AC5}" type="parTrans" cxnId="{AEE783F8-8906-486D-B9B9-0104C2FD5D88}">
      <dgm:prSet/>
      <dgm:spPr/>
      <dgm:t>
        <a:bodyPr/>
        <a:lstStyle/>
        <a:p>
          <a:endParaRPr lang="ru-RU"/>
        </a:p>
      </dgm:t>
    </dgm:pt>
    <dgm:pt modelId="{6B1DB4FD-B46C-4950-80FD-910F66D8CE06}" type="sibTrans" cxnId="{AEE783F8-8906-486D-B9B9-0104C2FD5D88}">
      <dgm:prSet/>
      <dgm:spPr/>
      <dgm:t>
        <a:bodyPr/>
        <a:lstStyle/>
        <a:p>
          <a:endParaRPr lang="ru-RU"/>
        </a:p>
      </dgm:t>
    </dgm:pt>
    <dgm:pt modelId="{A419875E-EB33-41CA-8930-06A2C040F723}">
      <dgm:prSet custT="1"/>
      <dgm:spPr/>
      <dgm:t>
        <a:bodyPr/>
        <a:lstStyle/>
        <a:p>
          <a:pPr rtl="0"/>
          <a:r>
            <a:rPr lang="ru-RU" sz="1600" dirty="0" smtClean="0"/>
            <a:t>СРО по результатам обобщенного анализа формулирует выводы о состоянии деятельности членов саморегулируемой организации, разрабатывает рекомендации по устранению негативных факторов, оказывающих влияние на деятельность членов саморегулируемой организации, разрабатывает предложения по предупреждению возникновения отрицательных показателей деятельности членов.</a:t>
          </a:r>
          <a:endParaRPr lang="ru-RU" sz="1600" dirty="0"/>
        </a:p>
      </dgm:t>
    </dgm:pt>
    <dgm:pt modelId="{E4ACCCEC-D108-4E5A-AD1F-CE454714123B}" type="parTrans" cxnId="{68032CB2-0337-45E1-A168-BBE1DB1C206D}">
      <dgm:prSet/>
      <dgm:spPr/>
      <dgm:t>
        <a:bodyPr/>
        <a:lstStyle/>
        <a:p>
          <a:endParaRPr lang="ru-RU"/>
        </a:p>
      </dgm:t>
    </dgm:pt>
    <dgm:pt modelId="{68034E59-D4C3-456F-80A4-7D802FE3D876}" type="sibTrans" cxnId="{68032CB2-0337-45E1-A168-BBE1DB1C206D}">
      <dgm:prSet/>
      <dgm:spPr/>
      <dgm:t>
        <a:bodyPr/>
        <a:lstStyle/>
        <a:p>
          <a:endParaRPr lang="ru-RU"/>
        </a:p>
      </dgm:t>
    </dgm:pt>
    <dgm:pt modelId="{3EFF546A-CCBC-4C60-9A79-91BEF4A4652C}" type="pres">
      <dgm:prSet presAssocID="{5C16CD20-5200-4F59-8E56-D1DFE6F62A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466E67-A83F-492A-B7F9-6633B791345F}" type="pres">
      <dgm:prSet presAssocID="{5C8838C7-7E3B-4D91-AA14-59FD1C65B0A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3496F-E4EB-465E-8265-9FD61144DB73}" type="pres">
      <dgm:prSet presAssocID="{318122B4-121B-4675-B2B8-3885C9CF7926}" presName="spacer" presStyleCnt="0"/>
      <dgm:spPr/>
    </dgm:pt>
    <dgm:pt modelId="{5656C91E-1456-4E4C-81BD-DFC3E42F162C}" type="pres">
      <dgm:prSet presAssocID="{6EC31455-B10E-40CE-8AFC-4C399731F55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63B4A-B3C8-4E4D-A56B-D94A0E0B6F76}" type="pres">
      <dgm:prSet presAssocID="{66435D67-8149-4FB7-94FD-E0BD9D4F87FD}" presName="spacer" presStyleCnt="0"/>
      <dgm:spPr/>
    </dgm:pt>
    <dgm:pt modelId="{675A1D44-E877-44AC-8B98-90DFC1374F13}" type="pres">
      <dgm:prSet presAssocID="{3AC0B13F-E593-43F0-A9F6-3379F54E7083}" presName="parentText" presStyleLbl="node1" presStyleIdx="2" presStyleCnt="5" custScaleY="122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39EC9-2E78-4C71-B205-2DAFAFBE9151}" type="pres">
      <dgm:prSet presAssocID="{6B9BFD69-D29A-4A22-8CB1-AA5652AA4722}" presName="spacer" presStyleCnt="0"/>
      <dgm:spPr/>
    </dgm:pt>
    <dgm:pt modelId="{9A72218D-D599-4CEA-9664-7F6DD95AC614}" type="pres">
      <dgm:prSet presAssocID="{A6450CA6-6585-4EF6-BEFF-74BD3BF25347}" presName="parentText" presStyleLbl="node1" presStyleIdx="3" presStyleCnt="5" custScaleY="40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73027-E831-4F72-B3EA-E097740F7C64}" type="pres">
      <dgm:prSet presAssocID="{6B1DB4FD-B46C-4950-80FD-910F66D8CE06}" presName="spacer" presStyleCnt="0"/>
      <dgm:spPr/>
    </dgm:pt>
    <dgm:pt modelId="{A39445A0-B5C6-4B1C-957F-0AE12494EF30}" type="pres">
      <dgm:prSet presAssocID="{A419875E-EB33-41CA-8930-06A2C040F72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91104-7B4F-4AD9-B25A-96AE405603E6}" type="presOf" srcId="{5C8838C7-7E3B-4D91-AA14-59FD1C65B0AF}" destId="{ED466E67-A83F-492A-B7F9-6633B791345F}" srcOrd="0" destOrd="0" presId="urn:microsoft.com/office/officeart/2005/8/layout/vList2"/>
    <dgm:cxn modelId="{B6F77037-6520-4F90-9F29-F3B69E7B6FE5}" srcId="{5C16CD20-5200-4F59-8E56-D1DFE6F62A5E}" destId="{6EC31455-B10E-40CE-8AFC-4C399731F557}" srcOrd="1" destOrd="0" parTransId="{8E9ED012-AE13-4F48-B010-045787A85BE2}" sibTransId="{66435D67-8149-4FB7-94FD-E0BD9D4F87FD}"/>
    <dgm:cxn modelId="{EBE8180E-95DE-4382-90A9-85AEC5CF9167}" type="presOf" srcId="{5C16CD20-5200-4F59-8E56-D1DFE6F62A5E}" destId="{3EFF546A-CCBC-4C60-9A79-91BEF4A4652C}" srcOrd="0" destOrd="0" presId="urn:microsoft.com/office/officeart/2005/8/layout/vList2"/>
    <dgm:cxn modelId="{A1E12357-4AA5-4A6B-B369-B75D7C75217C}" type="presOf" srcId="{6EC31455-B10E-40CE-8AFC-4C399731F557}" destId="{5656C91E-1456-4E4C-81BD-DFC3E42F162C}" srcOrd="0" destOrd="0" presId="urn:microsoft.com/office/officeart/2005/8/layout/vList2"/>
    <dgm:cxn modelId="{E4AEB434-165A-4AB1-8F97-A6DA58DBC518}" type="presOf" srcId="{3AC0B13F-E593-43F0-A9F6-3379F54E7083}" destId="{675A1D44-E877-44AC-8B98-90DFC1374F13}" srcOrd="0" destOrd="0" presId="urn:microsoft.com/office/officeart/2005/8/layout/vList2"/>
    <dgm:cxn modelId="{AEE783F8-8906-486D-B9B9-0104C2FD5D88}" srcId="{5C16CD20-5200-4F59-8E56-D1DFE6F62A5E}" destId="{A6450CA6-6585-4EF6-BEFF-74BD3BF25347}" srcOrd="3" destOrd="0" parTransId="{C6ED0022-C3FD-4F06-8AE5-ADE016B84AC5}" sibTransId="{6B1DB4FD-B46C-4950-80FD-910F66D8CE06}"/>
    <dgm:cxn modelId="{F3CC5355-E615-457D-B61E-C7ACDDD9303E}" type="presOf" srcId="{A6450CA6-6585-4EF6-BEFF-74BD3BF25347}" destId="{9A72218D-D599-4CEA-9664-7F6DD95AC614}" srcOrd="0" destOrd="0" presId="urn:microsoft.com/office/officeart/2005/8/layout/vList2"/>
    <dgm:cxn modelId="{B005A554-1429-427B-97B2-7D9172043A94}" type="presOf" srcId="{A419875E-EB33-41CA-8930-06A2C040F723}" destId="{A39445A0-B5C6-4B1C-957F-0AE12494EF30}" srcOrd="0" destOrd="0" presId="urn:microsoft.com/office/officeart/2005/8/layout/vList2"/>
    <dgm:cxn modelId="{32EDF8B7-6DED-45AD-A7A8-7EEDB0E94C2A}" srcId="{5C16CD20-5200-4F59-8E56-D1DFE6F62A5E}" destId="{3AC0B13F-E593-43F0-A9F6-3379F54E7083}" srcOrd="2" destOrd="0" parTransId="{5D11BE8E-4D94-4E2C-BA85-DC78A233C79A}" sibTransId="{6B9BFD69-D29A-4A22-8CB1-AA5652AA4722}"/>
    <dgm:cxn modelId="{68032CB2-0337-45E1-A168-BBE1DB1C206D}" srcId="{5C16CD20-5200-4F59-8E56-D1DFE6F62A5E}" destId="{A419875E-EB33-41CA-8930-06A2C040F723}" srcOrd="4" destOrd="0" parTransId="{E4ACCCEC-D108-4E5A-AD1F-CE454714123B}" sibTransId="{68034E59-D4C3-456F-80A4-7D802FE3D876}"/>
    <dgm:cxn modelId="{F2F9E046-6FF1-4E46-B1D2-7473D4360551}" srcId="{5C16CD20-5200-4F59-8E56-D1DFE6F62A5E}" destId="{5C8838C7-7E3B-4D91-AA14-59FD1C65B0AF}" srcOrd="0" destOrd="0" parTransId="{4083DCCD-F949-4D5D-B728-F53A1D54BF29}" sibTransId="{318122B4-121B-4675-B2B8-3885C9CF7926}"/>
    <dgm:cxn modelId="{998B9661-C8D4-4CFD-A71A-42D5BD4FE1B4}" type="presParOf" srcId="{3EFF546A-CCBC-4C60-9A79-91BEF4A4652C}" destId="{ED466E67-A83F-492A-B7F9-6633B791345F}" srcOrd="0" destOrd="0" presId="urn:microsoft.com/office/officeart/2005/8/layout/vList2"/>
    <dgm:cxn modelId="{B3F38106-EC3E-4EA3-9512-AF3C38D99515}" type="presParOf" srcId="{3EFF546A-CCBC-4C60-9A79-91BEF4A4652C}" destId="{A983496F-E4EB-465E-8265-9FD61144DB73}" srcOrd="1" destOrd="0" presId="urn:microsoft.com/office/officeart/2005/8/layout/vList2"/>
    <dgm:cxn modelId="{4AB56629-9E70-4003-9C4B-9677B5C4A968}" type="presParOf" srcId="{3EFF546A-CCBC-4C60-9A79-91BEF4A4652C}" destId="{5656C91E-1456-4E4C-81BD-DFC3E42F162C}" srcOrd="2" destOrd="0" presId="urn:microsoft.com/office/officeart/2005/8/layout/vList2"/>
    <dgm:cxn modelId="{759F5094-ABE1-43F1-87B1-29AEC1962069}" type="presParOf" srcId="{3EFF546A-CCBC-4C60-9A79-91BEF4A4652C}" destId="{32B63B4A-B3C8-4E4D-A56B-D94A0E0B6F76}" srcOrd="3" destOrd="0" presId="urn:microsoft.com/office/officeart/2005/8/layout/vList2"/>
    <dgm:cxn modelId="{D4A7E2C0-8393-4578-8D20-8D508AD64417}" type="presParOf" srcId="{3EFF546A-CCBC-4C60-9A79-91BEF4A4652C}" destId="{675A1D44-E877-44AC-8B98-90DFC1374F13}" srcOrd="4" destOrd="0" presId="urn:microsoft.com/office/officeart/2005/8/layout/vList2"/>
    <dgm:cxn modelId="{09851042-A10D-4E90-B2DD-D678F732FE69}" type="presParOf" srcId="{3EFF546A-CCBC-4C60-9A79-91BEF4A4652C}" destId="{E5939EC9-2E78-4C71-B205-2DAFAFBE9151}" srcOrd="5" destOrd="0" presId="urn:microsoft.com/office/officeart/2005/8/layout/vList2"/>
    <dgm:cxn modelId="{AE854FDC-6B6C-4ADF-A914-7A3C50E7174C}" type="presParOf" srcId="{3EFF546A-CCBC-4C60-9A79-91BEF4A4652C}" destId="{9A72218D-D599-4CEA-9664-7F6DD95AC614}" srcOrd="6" destOrd="0" presId="urn:microsoft.com/office/officeart/2005/8/layout/vList2"/>
    <dgm:cxn modelId="{5A02A41D-50F3-474A-959A-F63108B602AB}" type="presParOf" srcId="{3EFF546A-CCBC-4C60-9A79-91BEF4A4652C}" destId="{58873027-E831-4F72-B3EA-E097740F7C64}" srcOrd="7" destOrd="0" presId="urn:microsoft.com/office/officeart/2005/8/layout/vList2"/>
    <dgm:cxn modelId="{572CD4D4-1FEC-4C87-B758-615F69FE51ED}" type="presParOf" srcId="{3EFF546A-CCBC-4C60-9A79-91BEF4A4652C}" destId="{A39445A0-B5C6-4B1C-957F-0AE12494EF3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E0EE01-E71A-2C4F-B7DC-482D9413397D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1D4D04-728D-5B41-89B2-DF3487F29BCA}">
      <dgm:prSet/>
      <dgm:spPr/>
      <dgm:t>
        <a:bodyPr/>
        <a:lstStyle/>
        <a:p>
          <a:r>
            <a:rPr lang="ru-RU" b="1"/>
            <a:t>Оформление акта проверки</a:t>
          </a:r>
        </a:p>
      </dgm:t>
    </dgm:pt>
    <dgm:pt modelId="{1586E72F-D303-FE4F-A80D-47F9713AB61F}" type="parTrans" cxnId="{3FCC4945-31CC-D64A-847D-7F0EBDBD3D02}">
      <dgm:prSet/>
      <dgm:spPr/>
      <dgm:t>
        <a:bodyPr/>
        <a:lstStyle/>
        <a:p>
          <a:endParaRPr lang="ru-RU"/>
        </a:p>
      </dgm:t>
    </dgm:pt>
    <dgm:pt modelId="{26287499-33DD-5D4C-BEC6-F730E8236717}" type="sibTrans" cxnId="{3FCC4945-31CC-D64A-847D-7F0EBDBD3D02}">
      <dgm:prSet/>
      <dgm:spPr/>
      <dgm:t>
        <a:bodyPr/>
        <a:lstStyle/>
        <a:p>
          <a:endParaRPr lang="ru-RU"/>
        </a:p>
      </dgm:t>
    </dgm:pt>
    <dgm:pt modelId="{81BEA481-2AEC-DF4C-80A1-2ADDCE244927}">
      <dgm:prSet/>
      <dgm:spPr/>
      <dgm:t>
        <a:bodyPr/>
        <a:lstStyle/>
        <a:p>
          <a:r>
            <a:rPr lang="ru-RU"/>
            <a:t>в 2-х экземплярах</a:t>
          </a:r>
        </a:p>
      </dgm:t>
    </dgm:pt>
    <dgm:pt modelId="{DAC43D52-32EA-934D-A9F1-6FD00A91B946}" type="parTrans" cxnId="{5A6E031D-E400-B74E-98A9-1C4885E359FE}">
      <dgm:prSet/>
      <dgm:spPr/>
      <dgm:t>
        <a:bodyPr/>
        <a:lstStyle/>
        <a:p>
          <a:endParaRPr lang="ru-RU"/>
        </a:p>
      </dgm:t>
    </dgm:pt>
    <dgm:pt modelId="{266A1F52-6951-DE46-A404-5BE0D3C72D31}" type="sibTrans" cxnId="{5A6E031D-E400-B74E-98A9-1C4885E359FE}">
      <dgm:prSet/>
      <dgm:spPr/>
      <dgm:t>
        <a:bodyPr/>
        <a:lstStyle/>
        <a:p>
          <a:endParaRPr lang="ru-RU"/>
        </a:p>
      </dgm:t>
    </dgm:pt>
    <dgm:pt modelId="{1B9399F0-8F2A-7E4E-90D3-62B9A08B7AB0}">
      <dgm:prSet/>
      <dgm:spPr/>
      <dgm:t>
        <a:bodyPr/>
        <a:lstStyle/>
        <a:p>
          <a:r>
            <a:rPr lang="ru-RU"/>
            <a:t>подписывается всеми членами комиссии по проведению проверки</a:t>
          </a:r>
        </a:p>
      </dgm:t>
    </dgm:pt>
    <dgm:pt modelId="{3EC81DCC-FDE3-5446-A6AA-10E33DF2EC01}" type="parTrans" cxnId="{7024219A-5C82-FA4B-9547-532440CCC4FD}">
      <dgm:prSet/>
      <dgm:spPr/>
      <dgm:t>
        <a:bodyPr/>
        <a:lstStyle/>
        <a:p>
          <a:endParaRPr lang="ru-RU"/>
        </a:p>
      </dgm:t>
    </dgm:pt>
    <dgm:pt modelId="{7A94CD2C-0F37-0A4F-898B-DA46A89A613D}" type="sibTrans" cxnId="{7024219A-5C82-FA4B-9547-532440CCC4FD}">
      <dgm:prSet/>
      <dgm:spPr/>
      <dgm:t>
        <a:bodyPr/>
        <a:lstStyle/>
        <a:p>
          <a:endParaRPr lang="ru-RU"/>
        </a:p>
      </dgm:t>
    </dgm:pt>
    <dgm:pt modelId="{E8BD7CE3-7006-A747-AB19-55CEBFC5349B}">
      <dgm:prSet/>
      <dgm:spPr/>
      <dgm:t>
        <a:bodyPr/>
        <a:lstStyle/>
        <a:p>
          <a:r>
            <a:rPr lang="ru-RU"/>
            <a:t>член саморегулируемой организации вправе ознакомиться и подписать или отразить свое мнение</a:t>
          </a:r>
        </a:p>
      </dgm:t>
    </dgm:pt>
    <dgm:pt modelId="{D8016702-437C-AA47-9408-18E06DC1B1E8}" type="parTrans" cxnId="{E4CEEF17-2A07-AB41-AEE5-5987CB07E80A}">
      <dgm:prSet/>
      <dgm:spPr/>
      <dgm:t>
        <a:bodyPr/>
        <a:lstStyle/>
        <a:p>
          <a:endParaRPr lang="ru-RU"/>
        </a:p>
      </dgm:t>
    </dgm:pt>
    <dgm:pt modelId="{8C632D90-C381-FC48-B9DA-888CD6A29EA0}" type="sibTrans" cxnId="{E4CEEF17-2A07-AB41-AEE5-5987CB07E80A}">
      <dgm:prSet/>
      <dgm:spPr/>
      <dgm:t>
        <a:bodyPr/>
        <a:lstStyle/>
        <a:p>
          <a:endParaRPr lang="ru-RU"/>
        </a:p>
      </dgm:t>
    </dgm:pt>
    <dgm:pt modelId="{024AC3CB-1847-824F-810E-75C8D4768425}">
      <dgm:prSet/>
      <dgm:spPr/>
      <dgm:t>
        <a:bodyPr/>
        <a:lstStyle/>
        <a:p>
          <a:r>
            <a:rPr lang="ru-RU"/>
            <a:t>используется сумма цен по всем договорам строительного подряда, действующим на дату ее определения</a:t>
          </a:r>
        </a:p>
      </dgm:t>
    </dgm:pt>
    <dgm:pt modelId="{17AA7458-338B-1F4B-8AE6-D9536D43797D}">
      <dgm:prSet/>
      <dgm:spPr/>
      <dgm:t>
        <a:bodyPr/>
        <a:lstStyle/>
        <a:p>
          <a:r>
            <a:rPr lang="ru-RU"/>
            <a:t>учитываются обязательства, при условии, что указанные обязательства не признаны исполненными на основании актов приемки результатов работ </a:t>
          </a:r>
        </a:p>
      </dgm:t>
    </dgm:pt>
    <dgm:pt modelId="{9303D1AE-D00D-2F4B-B6BB-D713120B2300}">
      <dgm:prSet/>
      <dgm:spPr/>
      <dgm:t>
        <a:bodyPr/>
        <a:lstStyle/>
        <a:p>
          <a:r>
            <a:rPr lang="ru-RU" b="1" dirty="0"/>
            <a:t>Проведение документарной проверки</a:t>
          </a:r>
        </a:p>
      </dgm:t>
    </dgm:pt>
    <dgm:pt modelId="{AE8F8E4E-1C5D-0946-BFAF-466F5ABA997D}" type="sibTrans" cxnId="{3F354C88-D29A-F64F-B4EA-E30606D21DAA}">
      <dgm:prSet/>
      <dgm:spPr/>
      <dgm:t>
        <a:bodyPr/>
        <a:lstStyle/>
        <a:p>
          <a:endParaRPr lang="ru-RU"/>
        </a:p>
      </dgm:t>
    </dgm:pt>
    <dgm:pt modelId="{CEBC4873-5695-1243-80CC-F51E6B547E64}" type="parTrans" cxnId="{3F354C88-D29A-F64F-B4EA-E30606D21DAA}">
      <dgm:prSet/>
      <dgm:spPr/>
      <dgm:t>
        <a:bodyPr/>
        <a:lstStyle/>
        <a:p>
          <a:endParaRPr lang="ru-RU"/>
        </a:p>
      </dgm:t>
    </dgm:pt>
    <dgm:pt modelId="{C1A9F8A0-2EB2-E04C-AD7E-A6031C7FC1C4}" type="sibTrans" cxnId="{6D0045DA-5B26-D147-BA3B-F16AEFD8997E}">
      <dgm:prSet/>
      <dgm:spPr/>
      <dgm:t>
        <a:bodyPr/>
        <a:lstStyle/>
        <a:p>
          <a:endParaRPr lang="ru-RU"/>
        </a:p>
      </dgm:t>
    </dgm:pt>
    <dgm:pt modelId="{5FDDA922-C04A-244A-AD69-45329C1C6E8D}" type="parTrans" cxnId="{6D0045DA-5B26-D147-BA3B-F16AEFD8997E}">
      <dgm:prSet/>
      <dgm:spPr/>
      <dgm:t>
        <a:bodyPr/>
        <a:lstStyle/>
        <a:p>
          <a:endParaRPr lang="ru-RU"/>
        </a:p>
      </dgm:t>
    </dgm:pt>
    <dgm:pt modelId="{28049159-EF52-5B45-888D-89FBD5A9359A}" type="sibTrans" cxnId="{443566D0-58E8-AF4C-93DB-57FDF48DFA68}">
      <dgm:prSet/>
      <dgm:spPr/>
      <dgm:t>
        <a:bodyPr/>
        <a:lstStyle/>
        <a:p>
          <a:endParaRPr lang="ru-RU"/>
        </a:p>
      </dgm:t>
    </dgm:pt>
    <dgm:pt modelId="{F95F09EA-EE22-A049-984E-F61CF8E5D815}" type="parTrans" cxnId="{443566D0-58E8-AF4C-93DB-57FDF48DFA68}">
      <dgm:prSet/>
      <dgm:spPr/>
      <dgm:t>
        <a:bodyPr/>
        <a:lstStyle/>
        <a:p>
          <a:endParaRPr lang="ru-RU"/>
        </a:p>
      </dgm:t>
    </dgm:pt>
    <dgm:pt modelId="{832B12E2-FAB7-6F4D-9773-21C602342703}">
      <dgm:prSet/>
      <dgm:spPr/>
      <dgm:t>
        <a:bodyPr/>
        <a:lstStyle/>
        <a:p>
          <a:r>
            <a:rPr lang="ru-RU"/>
            <a:t>прилагаются копии документов: договоров, дополнительных соглашений к ним, актов приемки результатов работ</a:t>
          </a:r>
        </a:p>
      </dgm:t>
    </dgm:pt>
    <dgm:pt modelId="{D625B627-BDB0-5D47-A791-CA09149AB65A}">
      <dgm:prSet phldrT="[Текст]"/>
      <dgm:spPr/>
      <dgm:t>
        <a:bodyPr/>
        <a:lstStyle/>
        <a:p>
          <a:r>
            <a:rPr lang="ru-RU"/>
            <a:t>представляет член саморегулируемой организации не позднее 1 марта</a:t>
          </a:r>
        </a:p>
      </dgm:t>
    </dgm:pt>
    <dgm:pt modelId="{71D3FFC0-D4AE-B946-81AE-54AF3B5D6D7F}">
      <dgm:prSet phldrT="[Текст]"/>
      <dgm:spPr/>
      <dgm:t>
        <a:bodyPr/>
        <a:lstStyle/>
        <a:p>
          <a:r>
            <a:rPr lang="ru-RU" b="1" dirty="0"/>
            <a:t>Уведомление о фактическом совокупном размере обязательств</a:t>
          </a:r>
        </a:p>
      </dgm:t>
    </dgm:pt>
    <dgm:pt modelId="{9D61CA7F-4451-1B48-87C2-9D477224FA96}" type="sibTrans" cxnId="{A5635B55-6AF0-9545-8E1A-1685AEA70D46}">
      <dgm:prSet/>
      <dgm:spPr/>
      <dgm:t>
        <a:bodyPr/>
        <a:lstStyle/>
        <a:p>
          <a:endParaRPr lang="ru-RU"/>
        </a:p>
      </dgm:t>
    </dgm:pt>
    <dgm:pt modelId="{F69A22C8-99EB-474F-B8F8-6287DD0E04E9}" type="parTrans" cxnId="{A5635B55-6AF0-9545-8E1A-1685AEA70D46}">
      <dgm:prSet/>
      <dgm:spPr/>
      <dgm:t>
        <a:bodyPr/>
        <a:lstStyle/>
        <a:p>
          <a:endParaRPr lang="ru-RU"/>
        </a:p>
      </dgm:t>
    </dgm:pt>
    <dgm:pt modelId="{17C8531E-2146-BC4E-95F8-80CCA9B914EA}" type="sibTrans" cxnId="{1F3F8B48-4819-064C-A887-4C22CCE6D1E0}">
      <dgm:prSet/>
      <dgm:spPr/>
      <dgm:t>
        <a:bodyPr/>
        <a:lstStyle/>
        <a:p>
          <a:endParaRPr lang="ru-RU"/>
        </a:p>
      </dgm:t>
    </dgm:pt>
    <dgm:pt modelId="{C8EACFE3-B3FF-E74A-9169-D4BB09A80CD7}" type="parTrans" cxnId="{1F3F8B48-4819-064C-A887-4C22CCE6D1E0}">
      <dgm:prSet/>
      <dgm:spPr/>
      <dgm:t>
        <a:bodyPr/>
        <a:lstStyle/>
        <a:p>
          <a:endParaRPr lang="ru-RU"/>
        </a:p>
      </dgm:t>
    </dgm:pt>
    <dgm:pt modelId="{217367E6-8788-C04E-8061-155033977B0B}" type="sibTrans" cxnId="{7E673A1B-98F5-744F-9E84-AF09F39E2391}">
      <dgm:prSet/>
      <dgm:spPr/>
      <dgm:t>
        <a:bodyPr/>
        <a:lstStyle/>
        <a:p>
          <a:endParaRPr lang="ru-RU"/>
        </a:p>
      </dgm:t>
    </dgm:pt>
    <dgm:pt modelId="{2C39D160-BC8D-064F-97FC-B4789EDF3845}" type="parTrans" cxnId="{7E673A1B-98F5-744F-9E84-AF09F39E2391}">
      <dgm:prSet/>
      <dgm:spPr/>
      <dgm:t>
        <a:bodyPr/>
        <a:lstStyle/>
        <a:p>
          <a:endParaRPr lang="ru-RU"/>
        </a:p>
      </dgm:t>
    </dgm:pt>
    <dgm:pt modelId="{DB0C0C1F-85BB-984F-819A-C1852737B4F8}">
      <dgm:prSet custT="1"/>
      <dgm:spPr/>
      <dgm:t>
        <a:bodyPr/>
        <a:lstStyle/>
        <a:p>
          <a:r>
            <a:rPr lang="ru-RU" sz="1400" dirty="0"/>
            <a:t>издает руководитель (заместитель руководителя) контрольного органа саморегулируемой организации</a:t>
          </a:r>
        </a:p>
      </dgm:t>
    </dgm:pt>
    <dgm:pt modelId="{D21B93F7-0612-7A43-9CEB-883BF0254794}">
      <dgm:prSet phldrT="[Текст]" custT="1"/>
      <dgm:spPr/>
      <dgm:t>
        <a:bodyPr/>
        <a:lstStyle/>
        <a:p>
          <a:r>
            <a:rPr lang="ru-RU" sz="1400" b="1" dirty="0"/>
            <a:t>Распоряжение о формировании комиссии по проведению проверки</a:t>
          </a:r>
        </a:p>
      </dgm:t>
    </dgm:pt>
    <dgm:pt modelId="{AC5287CF-76DD-F84C-AB70-BA77C5024125}" type="sibTrans" cxnId="{033E00F2-84FA-174D-8573-A19A2C4EE25C}">
      <dgm:prSet/>
      <dgm:spPr/>
      <dgm:t>
        <a:bodyPr/>
        <a:lstStyle/>
        <a:p>
          <a:endParaRPr lang="ru-RU"/>
        </a:p>
      </dgm:t>
    </dgm:pt>
    <dgm:pt modelId="{D7E786E0-BBB4-974D-8FF2-D5476A684B85}" type="parTrans" cxnId="{033E00F2-84FA-174D-8573-A19A2C4EE25C}">
      <dgm:prSet/>
      <dgm:spPr/>
      <dgm:t>
        <a:bodyPr/>
        <a:lstStyle/>
        <a:p>
          <a:endParaRPr lang="ru-RU"/>
        </a:p>
      </dgm:t>
    </dgm:pt>
    <dgm:pt modelId="{EB438A62-F059-DC4B-9E5B-5743566FCEEA}" type="sibTrans" cxnId="{2361FE14-001C-F349-80C2-84F7C387E19B}">
      <dgm:prSet/>
      <dgm:spPr/>
      <dgm:t>
        <a:bodyPr/>
        <a:lstStyle/>
        <a:p>
          <a:endParaRPr lang="ru-RU"/>
        </a:p>
      </dgm:t>
    </dgm:pt>
    <dgm:pt modelId="{0B1B5898-7918-5245-BC08-68331FC1C7EF}" type="parTrans" cxnId="{2361FE14-001C-F349-80C2-84F7C387E19B}">
      <dgm:prSet/>
      <dgm:spPr/>
      <dgm:t>
        <a:bodyPr/>
        <a:lstStyle/>
        <a:p>
          <a:endParaRPr lang="ru-RU"/>
        </a:p>
      </dgm:t>
    </dgm:pt>
    <dgm:pt modelId="{53A8C833-5422-FA44-8951-5BF91E2D79D0}">
      <dgm:prSet custT="1"/>
      <dgm:spPr/>
      <dgm:t>
        <a:bodyPr/>
        <a:lstStyle/>
        <a:p>
          <a:r>
            <a:rPr lang="ru-RU" sz="1400" dirty="0"/>
            <a:t>основание: ежегодный план проведения проверок</a:t>
          </a:r>
        </a:p>
      </dgm:t>
    </dgm:pt>
    <dgm:pt modelId="{4953A919-ADC6-DE47-B5F3-C34E6B966646}" type="parTrans" cxnId="{EFF2197C-DC63-194D-9D90-43109BC58F1C}">
      <dgm:prSet/>
      <dgm:spPr/>
      <dgm:t>
        <a:bodyPr/>
        <a:lstStyle/>
        <a:p>
          <a:endParaRPr lang="ru-RU"/>
        </a:p>
      </dgm:t>
    </dgm:pt>
    <dgm:pt modelId="{4D315CF3-B7F4-5341-A779-9B3700F172A2}" type="sibTrans" cxnId="{EFF2197C-DC63-194D-9D90-43109BC58F1C}">
      <dgm:prSet/>
      <dgm:spPr/>
      <dgm:t>
        <a:bodyPr/>
        <a:lstStyle/>
        <a:p>
          <a:endParaRPr lang="ru-RU"/>
        </a:p>
      </dgm:t>
    </dgm:pt>
    <dgm:pt modelId="{7B728166-374B-C54A-8DC8-507B563403F0}" type="pres">
      <dgm:prSet presAssocID="{AFE0EE01-E71A-2C4F-B7DC-482D941339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70A5A-B305-724B-9FFB-A24297D05BE6}" type="pres">
      <dgm:prSet presAssocID="{D21B93F7-0612-7A43-9CEB-883BF0254794}" presName="node" presStyleLbl="node1" presStyleIdx="0" presStyleCnt="4" custScaleX="100457" custScaleY="169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ADB44-03BA-BF41-86FD-5F554E79BFE1}" type="pres">
      <dgm:prSet presAssocID="{AC5287CF-76DD-F84C-AB70-BA77C502412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262E278-6023-3748-92E4-0D92957B6E37}" type="pres">
      <dgm:prSet presAssocID="{AC5287CF-76DD-F84C-AB70-BA77C502412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629D5ED-66C8-8047-B87D-EB66D2E832D9}" type="pres">
      <dgm:prSet presAssocID="{71D3FFC0-D4AE-B946-81AE-54AF3B5D6D7F}" presName="node" presStyleLbl="node1" presStyleIdx="1" presStyleCnt="4" custScaleX="123399" custScaleY="169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86EF7-3409-3A46-8905-80B08059B05A}" type="pres">
      <dgm:prSet presAssocID="{9D61CA7F-4451-1B48-87C2-9D477224FA9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411BBD3-A40A-6348-A2EB-2426B6CDBCB8}" type="pres">
      <dgm:prSet presAssocID="{9D61CA7F-4451-1B48-87C2-9D477224FA9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672EF4B-3531-1546-9328-91C02E30A1C9}" type="pres">
      <dgm:prSet presAssocID="{9303D1AE-D00D-2F4B-B6BB-D713120B2300}" presName="node" presStyleLbl="node1" presStyleIdx="2" presStyleCnt="4" custScaleX="134077" custScaleY="163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8B5BB-518E-9246-83A8-98C5B2AA291B}" type="pres">
      <dgm:prSet presAssocID="{AE8F8E4E-1C5D-0946-BFAF-466F5ABA997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5620C1E-4730-A846-BEA8-C789C546AEE9}" type="pres">
      <dgm:prSet presAssocID="{AE8F8E4E-1C5D-0946-BFAF-466F5ABA997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3FF635F-C71B-C44B-88C4-DD0F697A52FF}" type="pres">
      <dgm:prSet presAssocID="{4D1D4D04-728D-5B41-89B2-DF3487F29BCA}" presName="node" presStyleLbl="node1" presStyleIdx="3" presStyleCnt="4" custScaleX="125708" custScaleY="158996" custLinFactNeighborX="5553" custLinFactNeighborY="-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734BA0-4F4B-46C3-B7E4-EB08522F48EF}" type="presOf" srcId="{71D3FFC0-D4AE-B946-81AE-54AF3B5D6D7F}" destId="{5629D5ED-66C8-8047-B87D-EB66D2E832D9}" srcOrd="0" destOrd="0" presId="urn:microsoft.com/office/officeart/2005/8/layout/process1"/>
    <dgm:cxn modelId="{C82A5387-C402-47DC-B336-632E38BA0A62}" type="presOf" srcId="{024AC3CB-1847-824F-810E-75C8D4768425}" destId="{2672EF4B-3531-1546-9328-91C02E30A1C9}" srcOrd="0" destOrd="2" presId="urn:microsoft.com/office/officeart/2005/8/layout/process1"/>
    <dgm:cxn modelId="{B9FE432A-1E62-4789-8427-4462FB07F0E6}" type="presOf" srcId="{53A8C833-5422-FA44-8951-5BF91E2D79D0}" destId="{6C370A5A-B305-724B-9FFB-A24297D05BE6}" srcOrd="0" destOrd="2" presId="urn:microsoft.com/office/officeart/2005/8/layout/process1"/>
    <dgm:cxn modelId="{A5635B55-6AF0-9545-8E1A-1685AEA70D46}" srcId="{AFE0EE01-E71A-2C4F-B7DC-482D9413397D}" destId="{71D3FFC0-D4AE-B946-81AE-54AF3B5D6D7F}" srcOrd="1" destOrd="0" parTransId="{F69A22C8-99EB-474F-B8F8-6287DD0E04E9}" sibTransId="{9D61CA7F-4451-1B48-87C2-9D477224FA96}"/>
    <dgm:cxn modelId="{9E81608E-1A14-4EBA-85B3-795DABE4C6BD}" type="presOf" srcId="{AFE0EE01-E71A-2C4F-B7DC-482D9413397D}" destId="{7B728166-374B-C54A-8DC8-507B563403F0}" srcOrd="0" destOrd="0" presId="urn:microsoft.com/office/officeart/2005/8/layout/process1"/>
    <dgm:cxn modelId="{69450AB8-9698-490C-9438-C1DB34BCE25A}" type="presOf" srcId="{9D61CA7F-4451-1B48-87C2-9D477224FA96}" destId="{58F86EF7-3409-3A46-8905-80B08059B05A}" srcOrd="0" destOrd="0" presId="urn:microsoft.com/office/officeart/2005/8/layout/process1"/>
    <dgm:cxn modelId="{7E673A1B-98F5-744F-9E84-AF09F39E2391}" srcId="{71D3FFC0-D4AE-B946-81AE-54AF3B5D6D7F}" destId="{D625B627-BDB0-5D47-A791-CA09149AB65A}" srcOrd="0" destOrd="0" parTransId="{2C39D160-BC8D-064F-97FC-B4789EDF3845}" sibTransId="{217367E6-8788-C04E-8061-155033977B0B}"/>
    <dgm:cxn modelId="{EA3B8918-8BA5-4DC0-BEB6-C52D7F4E93EF}" type="presOf" srcId="{17AA7458-338B-1F4B-8AE6-D9536D43797D}" destId="{2672EF4B-3531-1546-9328-91C02E30A1C9}" srcOrd="0" destOrd="1" presId="urn:microsoft.com/office/officeart/2005/8/layout/process1"/>
    <dgm:cxn modelId="{E6192E5D-F0F8-4943-8F17-8A4B510EADB0}" type="presOf" srcId="{832B12E2-FAB7-6F4D-9773-21C602342703}" destId="{5629D5ED-66C8-8047-B87D-EB66D2E832D9}" srcOrd="0" destOrd="2" presId="urn:microsoft.com/office/officeart/2005/8/layout/process1"/>
    <dgm:cxn modelId="{22C930CD-973E-4989-A884-CEE2AB964DF8}" type="presOf" srcId="{D625B627-BDB0-5D47-A791-CA09149AB65A}" destId="{5629D5ED-66C8-8047-B87D-EB66D2E832D9}" srcOrd="0" destOrd="1" presId="urn:microsoft.com/office/officeart/2005/8/layout/process1"/>
    <dgm:cxn modelId="{E4CEEF17-2A07-AB41-AEE5-5987CB07E80A}" srcId="{4D1D4D04-728D-5B41-89B2-DF3487F29BCA}" destId="{E8BD7CE3-7006-A747-AB19-55CEBFC5349B}" srcOrd="2" destOrd="0" parTransId="{D8016702-437C-AA47-9408-18E06DC1B1E8}" sibTransId="{8C632D90-C381-FC48-B9DA-888CD6A29EA0}"/>
    <dgm:cxn modelId="{8BA0C829-3356-4868-ABD2-82A5CBC49214}" type="presOf" srcId="{AC5287CF-76DD-F84C-AB70-BA77C5024125}" destId="{4262E278-6023-3748-92E4-0D92957B6E37}" srcOrd="1" destOrd="0" presId="urn:microsoft.com/office/officeart/2005/8/layout/process1"/>
    <dgm:cxn modelId="{033E00F2-84FA-174D-8573-A19A2C4EE25C}" srcId="{AFE0EE01-E71A-2C4F-B7DC-482D9413397D}" destId="{D21B93F7-0612-7A43-9CEB-883BF0254794}" srcOrd="0" destOrd="0" parTransId="{D7E786E0-BBB4-974D-8FF2-D5476A684B85}" sibTransId="{AC5287CF-76DD-F84C-AB70-BA77C5024125}"/>
    <dgm:cxn modelId="{D705E8BD-7E1B-492A-9635-2D48BA7C1F53}" type="presOf" srcId="{D21B93F7-0612-7A43-9CEB-883BF0254794}" destId="{6C370A5A-B305-724B-9FFB-A24297D05BE6}" srcOrd="0" destOrd="0" presId="urn:microsoft.com/office/officeart/2005/8/layout/process1"/>
    <dgm:cxn modelId="{7024219A-5C82-FA4B-9547-532440CCC4FD}" srcId="{4D1D4D04-728D-5B41-89B2-DF3487F29BCA}" destId="{1B9399F0-8F2A-7E4E-90D3-62B9A08B7AB0}" srcOrd="1" destOrd="0" parTransId="{3EC81DCC-FDE3-5446-A6AA-10E33DF2EC01}" sibTransId="{7A94CD2C-0F37-0A4F-898B-DA46A89A613D}"/>
    <dgm:cxn modelId="{C9A62E9D-7E7C-43E4-B9C0-83E51CCE821D}" type="presOf" srcId="{9D61CA7F-4451-1B48-87C2-9D477224FA96}" destId="{2411BBD3-A40A-6348-A2EB-2426B6CDBCB8}" srcOrd="1" destOrd="0" presId="urn:microsoft.com/office/officeart/2005/8/layout/process1"/>
    <dgm:cxn modelId="{1F3F8B48-4819-064C-A887-4C22CCE6D1E0}" srcId="{71D3FFC0-D4AE-B946-81AE-54AF3B5D6D7F}" destId="{832B12E2-FAB7-6F4D-9773-21C602342703}" srcOrd="1" destOrd="0" parTransId="{C8EACFE3-B3FF-E74A-9169-D4BB09A80CD7}" sibTransId="{17C8531E-2146-BC4E-95F8-80CCA9B914EA}"/>
    <dgm:cxn modelId="{8A84414C-D6B2-4B67-A916-6950D7913ADD}" type="presOf" srcId="{AE8F8E4E-1C5D-0946-BFAF-466F5ABA997D}" destId="{7558B5BB-518E-9246-83A8-98C5B2AA291B}" srcOrd="0" destOrd="0" presId="urn:microsoft.com/office/officeart/2005/8/layout/process1"/>
    <dgm:cxn modelId="{306E92A2-75E3-409A-931A-97B76C17946A}" type="presOf" srcId="{4D1D4D04-728D-5B41-89B2-DF3487F29BCA}" destId="{53FF635F-C71B-C44B-88C4-DD0F697A52FF}" srcOrd="0" destOrd="0" presId="urn:microsoft.com/office/officeart/2005/8/layout/process1"/>
    <dgm:cxn modelId="{EB9C143F-E912-4247-83F4-40D2102E2E7C}" type="presOf" srcId="{81BEA481-2AEC-DF4C-80A1-2ADDCE244927}" destId="{53FF635F-C71B-C44B-88C4-DD0F697A52FF}" srcOrd="0" destOrd="1" presId="urn:microsoft.com/office/officeart/2005/8/layout/process1"/>
    <dgm:cxn modelId="{ED4B9D78-5F0F-46B9-AC51-E771704B7671}" type="presOf" srcId="{E8BD7CE3-7006-A747-AB19-55CEBFC5349B}" destId="{53FF635F-C71B-C44B-88C4-DD0F697A52FF}" srcOrd="0" destOrd="3" presId="urn:microsoft.com/office/officeart/2005/8/layout/process1"/>
    <dgm:cxn modelId="{EFF2197C-DC63-194D-9D90-43109BC58F1C}" srcId="{D21B93F7-0612-7A43-9CEB-883BF0254794}" destId="{53A8C833-5422-FA44-8951-5BF91E2D79D0}" srcOrd="1" destOrd="0" parTransId="{4953A919-ADC6-DE47-B5F3-C34E6B966646}" sibTransId="{4D315CF3-B7F4-5341-A779-9B3700F172A2}"/>
    <dgm:cxn modelId="{3FCC4945-31CC-D64A-847D-7F0EBDBD3D02}" srcId="{AFE0EE01-E71A-2C4F-B7DC-482D9413397D}" destId="{4D1D4D04-728D-5B41-89B2-DF3487F29BCA}" srcOrd="3" destOrd="0" parTransId="{1586E72F-D303-FE4F-A80D-47F9713AB61F}" sibTransId="{26287499-33DD-5D4C-BEC6-F730E8236717}"/>
    <dgm:cxn modelId="{EE5BDB11-3032-4D3E-B931-5042BB0D5612}" type="presOf" srcId="{AE8F8E4E-1C5D-0946-BFAF-466F5ABA997D}" destId="{15620C1E-4730-A846-BEA8-C789C546AEE9}" srcOrd="1" destOrd="0" presId="urn:microsoft.com/office/officeart/2005/8/layout/process1"/>
    <dgm:cxn modelId="{2361FE14-001C-F349-80C2-84F7C387E19B}" srcId="{D21B93F7-0612-7A43-9CEB-883BF0254794}" destId="{DB0C0C1F-85BB-984F-819A-C1852737B4F8}" srcOrd="0" destOrd="0" parTransId="{0B1B5898-7918-5245-BC08-68331FC1C7EF}" sibTransId="{EB438A62-F059-DC4B-9E5B-5743566FCEEA}"/>
    <dgm:cxn modelId="{6D0045DA-5B26-D147-BA3B-F16AEFD8997E}" srcId="{9303D1AE-D00D-2F4B-B6BB-D713120B2300}" destId="{024AC3CB-1847-824F-810E-75C8D4768425}" srcOrd="1" destOrd="0" parTransId="{5FDDA922-C04A-244A-AD69-45329C1C6E8D}" sibTransId="{C1A9F8A0-2EB2-E04C-AD7E-A6031C7FC1C4}"/>
    <dgm:cxn modelId="{2AD7075A-3B64-48EE-8465-8D60B6429586}" type="presOf" srcId="{9303D1AE-D00D-2F4B-B6BB-D713120B2300}" destId="{2672EF4B-3531-1546-9328-91C02E30A1C9}" srcOrd="0" destOrd="0" presId="urn:microsoft.com/office/officeart/2005/8/layout/process1"/>
    <dgm:cxn modelId="{B75E8D19-9455-4523-9A09-0BAF09B6E308}" type="presOf" srcId="{1B9399F0-8F2A-7E4E-90D3-62B9A08B7AB0}" destId="{53FF635F-C71B-C44B-88C4-DD0F697A52FF}" srcOrd="0" destOrd="2" presId="urn:microsoft.com/office/officeart/2005/8/layout/process1"/>
    <dgm:cxn modelId="{3F354C88-D29A-F64F-B4EA-E30606D21DAA}" srcId="{AFE0EE01-E71A-2C4F-B7DC-482D9413397D}" destId="{9303D1AE-D00D-2F4B-B6BB-D713120B2300}" srcOrd="2" destOrd="0" parTransId="{CEBC4873-5695-1243-80CC-F51E6B547E64}" sibTransId="{AE8F8E4E-1C5D-0946-BFAF-466F5ABA997D}"/>
    <dgm:cxn modelId="{443566D0-58E8-AF4C-93DB-57FDF48DFA68}" srcId="{9303D1AE-D00D-2F4B-B6BB-D713120B2300}" destId="{17AA7458-338B-1F4B-8AE6-D9536D43797D}" srcOrd="0" destOrd="0" parTransId="{F95F09EA-EE22-A049-984E-F61CF8E5D815}" sibTransId="{28049159-EF52-5B45-888D-89FBD5A9359A}"/>
    <dgm:cxn modelId="{5A6E031D-E400-B74E-98A9-1C4885E359FE}" srcId="{4D1D4D04-728D-5B41-89B2-DF3487F29BCA}" destId="{81BEA481-2AEC-DF4C-80A1-2ADDCE244927}" srcOrd="0" destOrd="0" parTransId="{DAC43D52-32EA-934D-A9F1-6FD00A91B946}" sibTransId="{266A1F52-6951-DE46-A404-5BE0D3C72D31}"/>
    <dgm:cxn modelId="{69F54C9D-9AB1-4398-8D54-CCFAD5769751}" type="presOf" srcId="{AC5287CF-76DD-F84C-AB70-BA77C5024125}" destId="{B54ADB44-03BA-BF41-86FD-5F554E79BFE1}" srcOrd="0" destOrd="0" presId="urn:microsoft.com/office/officeart/2005/8/layout/process1"/>
    <dgm:cxn modelId="{3203D6F3-E91D-42C0-AD35-0A2FD1F24B5F}" type="presOf" srcId="{DB0C0C1F-85BB-984F-819A-C1852737B4F8}" destId="{6C370A5A-B305-724B-9FFB-A24297D05BE6}" srcOrd="0" destOrd="1" presId="urn:microsoft.com/office/officeart/2005/8/layout/process1"/>
    <dgm:cxn modelId="{10A89DAA-69C9-42C0-BFA0-0F667B195221}" type="presParOf" srcId="{7B728166-374B-C54A-8DC8-507B563403F0}" destId="{6C370A5A-B305-724B-9FFB-A24297D05BE6}" srcOrd="0" destOrd="0" presId="urn:microsoft.com/office/officeart/2005/8/layout/process1"/>
    <dgm:cxn modelId="{1ED585C5-3843-4E09-87EC-63568D144F47}" type="presParOf" srcId="{7B728166-374B-C54A-8DC8-507B563403F0}" destId="{B54ADB44-03BA-BF41-86FD-5F554E79BFE1}" srcOrd="1" destOrd="0" presId="urn:microsoft.com/office/officeart/2005/8/layout/process1"/>
    <dgm:cxn modelId="{34121920-899F-45C8-857B-301A771CE165}" type="presParOf" srcId="{B54ADB44-03BA-BF41-86FD-5F554E79BFE1}" destId="{4262E278-6023-3748-92E4-0D92957B6E37}" srcOrd="0" destOrd="0" presId="urn:microsoft.com/office/officeart/2005/8/layout/process1"/>
    <dgm:cxn modelId="{51554553-8BE5-484E-9A91-C0CA8D30704F}" type="presParOf" srcId="{7B728166-374B-C54A-8DC8-507B563403F0}" destId="{5629D5ED-66C8-8047-B87D-EB66D2E832D9}" srcOrd="2" destOrd="0" presId="urn:microsoft.com/office/officeart/2005/8/layout/process1"/>
    <dgm:cxn modelId="{807FC3FC-9D07-4C08-BFFE-D883CE7E4B14}" type="presParOf" srcId="{7B728166-374B-C54A-8DC8-507B563403F0}" destId="{58F86EF7-3409-3A46-8905-80B08059B05A}" srcOrd="3" destOrd="0" presId="urn:microsoft.com/office/officeart/2005/8/layout/process1"/>
    <dgm:cxn modelId="{2215D2D5-7798-4C84-B0AC-65437214EC93}" type="presParOf" srcId="{58F86EF7-3409-3A46-8905-80B08059B05A}" destId="{2411BBD3-A40A-6348-A2EB-2426B6CDBCB8}" srcOrd="0" destOrd="0" presId="urn:microsoft.com/office/officeart/2005/8/layout/process1"/>
    <dgm:cxn modelId="{8E3F1C93-31D3-44DC-95D7-76807A9001E5}" type="presParOf" srcId="{7B728166-374B-C54A-8DC8-507B563403F0}" destId="{2672EF4B-3531-1546-9328-91C02E30A1C9}" srcOrd="4" destOrd="0" presId="urn:microsoft.com/office/officeart/2005/8/layout/process1"/>
    <dgm:cxn modelId="{34EE0258-69BE-4151-A726-8B5DF7C98F41}" type="presParOf" srcId="{7B728166-374B-C54A-8DC8-507B563403F0}" destId="{7558B5BB-518E-9246-83A8-98C5B2AA291B}" srcOrd="5" destOrd="0" presId="urn:microsoft.com/office/officeart/2005/8/layout/process1"/>
    <dgm:cxn modelId="{6176B779-5522-4C0C-A0C3-18957A9D0238}" type="presParOf" srcId="{7558B5BB-518E-9246-83A8-98C5B2AA291B}" destId="{15620C1E-4730-A846-BEA8-C789C546AEE9}" srcOrd="0" destOrd="0" presId="urn:microsoft.com/office/officeart/2005/8/layout/process1"/>
    <dgm:cxn modelId="{7405134F-60C2-456C-ACAA-170A87AC329B}" type="presParOf" srcId="{7B728166-374B-C54A-8DC8-507B563403F0}" destId="{53FF635F-C71B-C44B-88C4-DD0F697A52F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E0EE01-E71A-2C4F-B7DC-482D9413397D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F3A029-25CE-6248-AC39-B334CC3B3133}">
      <dgm:prSet custT="1"/>
      <dgm:spPr/>
      <dgm:t>
        <a:bodyPr/>
        <a:lstStyle/>
        <a:p>
          <a:r>
            <a:rPr lang="ru-RU" sz="1400" b="1" dirty="0"/>
            <a:t>Направление акта проверки </a:t>
          </a:r>
          <a:endParaRPr lang="ru-RU" sz="1400" dirty="0"/>
        </a:p>
      </dgm:t>
    </dgm:pt>
    <dgm:pt modelId="{FB002548-51CE-F249-91A8-F6461BF02A90}" type="parTrans" cxnId="{16939563-2DD3-A94A-A2FE-59E8714CA6AA}">
      <dgm:prSet/>
      <dgm:spPr/>
      <dgm:t>
        <a:bodyPr/>
        <a:lstStyle/>
        <a:p>
          <a:endParaRPr lang="ru-RU"/>
        </a:p>
      </dgm:t>
    </dgm:pt>
    <dgm:pt modelId="{2CEAB286-4ACA-374A-9BCA-1C09906F2C93}" type="sibTrans" cxnId="{16939563-2DD3-A94A-A2FE-59E8714CA6AA}">
      <dgm:prSet/>
      <dgm:spPr/>
      <dgm:t>
        <a:bodyPr/>
        <a:lstStyle/>
        <a:p>
          <a:endParaRPr lang="ru-RU"/>
        </a:p>
      </dgm:t>
    </dgm:pt>
    <dgm:pt modelId="{9679DE28-23B9-6643-B8CB-55EA2DE286E9}">
      <dgm:prSet custT="1"/>
      <dgm:spPr/>
      <dgm:t>
        <a:bodyPr/>
        <a:lstStyle/>
        <a:p>
          <a:r>
            <a:rPr lang="ru-RU" sz="1400" dirty="0"/>
            <a:t>1-й экземпляр направляется или вручается проверяемому члену саморегулируемой организации</a:t>
          </a:r>
        </a:p>
      </dgm:t>
    </dgm:pt>
    <dgm:pt modelId="{F761CDAA-EAE1-E94C-8186-F14EF05DA3AB}" type="parTrans" cxnId="{9BB705FE-0F75-9048-A8C4-70B6B3BE9769}">
      <dgm:prSet/>
      <dgm:spPr/>
      <dgm:t>
        <a:bodyPr/>
        <a:lstStyle/>
        <a:p>
          <a:endParaRPr lang="ru-RU"/>
        </a:p>
      </dgm:t>
    </dgm:pt>
    <dgm:pt modelId="{83090CFA-F0C3-7C4C-BEB3-1520B41CA3F1}" type="sibTrans" cxnId="{9BB705FE-0F75-9048-A8C4-70B6B3BE9769}">
      <dgm:prSet/>
      <dgm:spPr/>
      <dgm:t>
        <a:bodyPr/>
        <a:lstStyle/>
        <a:p>
          <a:endParaRPr lang="ru-RU"/>
        </a:p>
      </dgm:t>
    </dgm:pt>
    <dgm:pt modelId="{563E6316-10EF-A843-90D7-A914199B661F}">
      <dgm:prSet custT="1"/>
      <dgm:spPr/>
      <dgm:t>
        <a:bodyPr/>
        <a:lstStyle/>
        <a:p>
          <a:r>
            <a:rPr lang="ru-RU" sz="1400" dirty="0"/>
            <a:t>2-й экземпляр направляется в дело члена саморегулируемой организации</a:t>
          </a:r>
        </a:p>
      </dgm:t>
    </dgm:pt>
    <dgm:pt modelId="{5583C361-2FA8-B048-BA33-7CDB707D010E}" type="parTrans" cxnId="{FC7F326E-185E-0B44-AB5D-294341AD2741}">
      <dgm:prSet/>
      <dgm:spPr/>
      <dgm:t>
        <a:bodyPr/>
        <a:lstStyle/>
        <a:p>
          <a:endParaRPr lang="ru-RU"/>
        </a:p>
      </dgm:t>
    </dgm:pt>
    <dgm:pt modelId="{1346FAA7-558F-C74A-83E2-15DF5DA743A0}" type="sibTrans" cxnId="{FC7F326E-185E-0B44-AB5D-294341AD2741}">
      <dgm:prSet/>
      <dgm:spPr/>
      <dgm:t>
        <a:bodyPr/>
        <a:lstStyle/>
        <a:p>
          <a:endParaRPr lang="ru-RU"/>
        </a:p>
      </dgm:t>
    </dgm:pt>
    <dgm:pt modelId="{0B74CFF7-140E-D943-A371-E90E00E5778A}">
      <dgm:prSet custT="1"/>
      <dgm:spPr/>
      <dgm:t>
        <a:bodyPr/>
        <a:lstStyle/>
        <a:p>
          <a:r>
            <a:rPr lang="ru-RU" sz="1400" b="1" dirty="0"/>
            <a:t>Предупреждение о превышении уровня ответственности</a:t>
          </a:r>
        </a:p>
      </dgm:t>
    </dgm:pt>
    <dgm:pt modelId="{2D543328-2581-BD4C-BE1A-807CBBC177B4}" type="sibTrans" cxnId="{1D8AB0C1-7B3A-C741-A8EF-0D634B38D915}">
      <dgm:prSet/>
      <dgm:spPr/>
      <dgm:t>
        <a:bodyPr/>
        <a:lstStyle/>
        <a:p>
          <a:endParaRPr lang="ru-RU"/>
        </a:p>
      </dgm:t>
    </dgm:pt>
    <dgm:pt modelId="{67F59FDD-B967-7747-A1FC-66846013098C}" type="parTrans" cxnId="{1D8AB0C1-7B3A-C741-A8EF-0D634B38D915}">
      <dgm:prSet/>
      <dgm:spPr/>
      <dgm:t>
        <a:bodyPr/>
        <a:lstStyle/>
        <a:p>
          <a:endParaRPr lang="ru-RU"/>
        </a:p>
      </dgm:t>
    </dgm:pt>
    <dgm:pt modelId="{32FB60C7-A4D0-9144-BD2B-3187DAFADFCC}">
      <dgm:prSet custT="1"/>
      <dgm:spPr/>
      <dgm:t>
        <a:bodyPr/>
        <a:lstStyle/>
        <a:p>
          <a:r>
            <a:rPr lang="ru-RU" sz="1400" dirty="0"/>
            <a:t>подписывается руководителем (заместителем руководителя) контрольного органа саморегулируемой организации</a:t>
          </a:r>
        </a:p>
      </dgm:t>
    </dgm:pt>
    <dgm:pt modelId="{0B0533AA-4DF5-984A-BD23-6EB20451F585}" type="parTrans" cxnId="{83AA28B2-1783-9B4C-9C3D-26E2BCF20E67}">
      <dgm:prSet/>
      <dgm:spPr/>
      <dgm:t>
        <a:bodyPr/>
        <a:lstStyle/>
        <a:p>
          <a:endParaRPr lang="ru-RU"/>
        </a:p>
      </dgm:t>
    </dgm:pt>
    <dgm:pt modelId="{8CCBE6C7-1A98-FF40-AB39-5D8C2E50F985}" type="sibTrans" cxnId="{83AA28B2-1783-9B4C-9C3D-26E2BCF20E67}">
      <dgm:prSet/>
      <dgm:spPr/>
      <dgm:t>
        <a:bodyPr/>
        <a:lstStyle/>
        <a:p>
          <a:endParaRPr lang="ru-RU"/>
        </a:p>
      </dgm:t>
    </dgm:pt>
    <dgm:pt modelId="{EA6FB4A4-D52B-CA47-97B8-DA1D1E98539A}">
      <dgm:prSet custT="1"/>
      <dgm:spPr/>
      <dgm:t>
        <a:bodyPr/>
        <a:lstStyle/>
        <a:p>
          <a:r>
            <a:rPr lang="ru-RU" sz="1200" b="1" dirty="0"/>
            <a:t>Требование о необходимости увеличения размера взноса в компенсационный фонд обеспечения договорных обязательств</a:t>
          </a:r>
          <a:endParaRPr lang="ru-RU" sz="1200" dirty="0"/>
        </a:p>
      </dgm:t>
    </dgm:pt>
    <dgm:pt modelId="{7F18DBFE-AA97-5E40-8027-14131084F3B2}" type="parTrans" cxnId="{DC463290-09EB-A14C-B404-58714C2B0835}">
      <dgm:prSet/>
      <dgm:spPr/>
      <dgm:t>
        <a:bodyPr/>
        <a:lstStyle/>
        <a:p>
          <a:endParaRPr lang="ru-RU"/>
        </a:p>
      </dgm:t>
    </dgm:pt>
    <dgm:pt modelId="{79A8905C-8B7F-EC48-8812-F98226DB7F0E}" type="sibTrans" cxnId="{DC463290-09EB-A14C-B404-58714C2B0835}">
      <dgm:prSet/>
      <dgm:spPr/>
      <dgm:t>
        <a:bodyPr/>
        <a:lstStyle/>
        <a:p>
          <a:endParaRPr lang="ru-RU"/>
        </a:p>
      </dgm:t>
    </dgm:pt>
    <dgm:pt modelId="{7743B8B0-0B6C-1847-A455-68FB08374011}">
      <dgm:prSet custT="1"/>
      <dgm:spPr/>
      <dgm:t>
        <a:bodyPr/>
        <a:lstStyle/>
        <a:p>
          <a:r>
            <a:rPr lang="ru-RU" sz="1400" dirty="0"/>
            <a:t>направляется в 3-х </a:t>
          </a:r>
          <a:r>
            <a:rPr lang="ru-RU" sz="1400" dirty="0" err="1"/>
            <a:t>дневный</a:t>
          </a:r>
          <a:r>
            <a:rPr lang="ru-RU" sz="1400" dirty="0"/>
            <a:t> срок после завершения проверки</a:t>
          </a:r>
        </a:p>
      </dgm:t>
    </dgm:pt>
    <dgm:pt modelId="{DC88A7FF-2062-234F-8953-B430AB4E3F1C}" type="parTrans" cxnId="{9A2FDF30-9B74-1444-8563-42604C2E34EB}">
      <dgm:prSet/>
      <dgm:spPr/>
      <dgm:t>
        <a:bodyPr/>
        <a:lstStyle/>
        <a:p>
          <a:endParaRPr lang="ru-RU"/>
        </a:p>
      </dgm:t>
    </dgm:pt>
    <dgm:pt modelId="{7A109167-B126-6447-8F80-A6BBF137F7AE}" type="sibTrans" cxnId="{9A2FDF30-9B74-1444-8563-42604C2E34EB}">
      <dgm:prSet/>
      <dgm:spPr/>
      <dgm:t>
        <a:bodyPr/>
        <a:lstStyle/>
        <a:p>
          <a:endParaRPr lang="ru-RU"/>
        </a:p>
      </dgm:t>
    </dgm:pt>
    <dgm:pt modelId="{33DBC699-D96B-264D-8A94-55DFF374BED4}">
      <dgm:prSet custT="1"/>
      <dgm:spPr/>
      <dgm:t>
        <a:bodyPr/>
        <a:lstStyle/>
        <a:p>
          <a:r>
            <a:rPr lang="ru-RU" sz="1200" dirty="0"/>
            <a:t>подписывается руководителем (заместителем руководителя) контрольного органа саморегулируемой организации</a:t>
          </a:r>
        </a:p>
      </dgm:t>
    </dgm:pt>
    <dgm:pt modelId="{471DE34D-5624-6745-8C71-4B5A414A31FC}" type="parTrans" cxnId="{DDADA5C8-1CD4-1F42-9044-944B91A3C0EA}">
      <dgm:prSet/>
      <dgm:spPr/>
      <dgm:t>
        <a:bodyPr/>
        <a:lstStyle/>
        <a:p>
          <a:endParaRPr lang="ru-RU"/>
        </a:p>
      </dgm:t>
    </dgm:pt>
    <dgm:pt modelId="{8AD88691-1A2F-F140-A4DA-887728ADF5D2}" type="sibTrans" cxnId="{DDADA5C8-1CD4-1F42-9044-944B91A3C0EA}">
      <dgm:prSet/>
      <dgm:spPr/>
      <dgm:t>
        <a:bodyPr/>
        <a:lstStyle/>
        <a:p>
          <a:endParaRPr lang="ru-RU"/>
        </a:p>
      </dgm:t>
    </dgm:pt>
    <dgm:pt modelId="{36E6B5CF-3A7B-0D43-A750-CC88F20B6FAA}">
      <dgm:prSet custT="1"/>
      <dgm:spPr/>
      <dgm:t>
        <a:bodyPr/>
        <a:lstStyle/>
        <a:p>
          <a:r>
            <a:rPr lang="ru-RU" sz="1200" dirty="0"/>
            <a:t>направляется в 3-х </a:t>
          </a:r>
          <a:r>
            <a:rPr lang="ru-RU" sz="1200" dirty="0" err="1"/>
            <a:t>дневный</a:t>
          </a:r>
          <a:r>
            <a:rPr lang="ru-RU" sz="1200" dirty="0"/>
            <a:t> срок после завершения проверки</a:t>
          </a:r>
        </a:p>
      </dgm:t>
    </dgm:pt>
    <dgm:pt modelId="{A0A7F7A2-2F2A-2E49-A23F-B6EC162C5B4E}" type="parTrans" cxnId="{98EE526E-3D38-6443-8DC7-0DE0DDC90235}">
      <dgm:prSet/>
      <dgm:spPr/>
      <dgm:t>
        <a:bodyPr/>
        <a:lstStyle/>
        <a:p>
          <a:endParaRPr lang="ru-RU"/>
        </a:p>
      </dgm:t>
    </dgm:pt>
    <dgm:pt modelId="{D043C1B5-BB21-6845-B30C-694FABE20B24}" type="sibTrans" cxnId="{98EE526E-3D38-6443-8DC7-0DE0DDC90235}">
      <dgm:prSet/>
      <dgm:spPr/>
      <dgm:t>
        <a:bodyPr/>
        <a:lstStyle/>
        <a:p>
          <a:endParaRPr lang="ru-RU"/>
        </a:p>
      </dgm:t>
    </dgm:pt>
    <dgm:pt modelId="{3C3664C5-87B5-EC45-88D4-2ECB52AAB423}">
      <dgm:prSet custT="1"/>
      <dgm:spPr/>
      <dgm:t>
        <a:bodyPr/>
        <a:lstStyle/>
        <a:p>
          <a:r>
            <a:rPr lang="ru-RU" sz="1200" dirty="0"/>
            <a:t>срок для внесения дополнительного взноса - 5 дней со дня получения Предупреждения и Требования</a:t>
          </a:r>
        </a:p>
      </dgm:t>
    </dgm:pt>
    <dgm:pt modelId="{1FBD2512-AC7B-0945-AEED-A88E642C6661}" type="parTrans" cxnId="{CE96F5E4-BF2C-D746-9E43-F636976E19F8}">
      <dgm:prSet/>
      <dgm:spPr/>
      <dgm:t>
        <a:bodyPr/>
        <a:lstStyle/>
        <a:p>
          <a:endParaRPr lang="ru-RU"/>
        </a:p>
      </dgm:t>
    </dgm:pt>
    <dgm:pt modelId="{73DF8431-ECE0-B840-9DB1-81C329C2747A}" type="sibTrans" cxnId="{CE96F5E4-BF2C-D746-9E43-F636976E19F8}">
      <dgm:prSet/>
      <dgm:spPr/>
      <dgm:t>
        <a:bodyPr/>
        <a:lstStyle/>
        <a:p>
          <a:endParaRPr lang="ru-RU"/>
        </a:p>
      </dgm:t>
    </dgm:pt>
    <dgm:pt modelId="{3046491D-E930-FF49-BAB5-61341D93EF7C}">
      <dgm:prSet custT="1"/>
      <dgm:spPr/>
      <dgm:t>
        <a:bodyPr/>
        <a:lstStyle/>
        <a:p>
          <a:r>
            <a:rPr lang="ru-RU" sz="1200" b="1" dirty="0"/>
            <a:t>Направление материалов проверки в дисциплинарный орган саморегулируемой организации</a:t>
          </a:r>
        </a:p>
      </dgm:t>
    </dgm:pt>
    <dgm:pt modelId="{BAC00901-7F33-B247-AC36-F63296788F86}" type="parTrans" cxnId="{E768B86C-8146-D34C-A29A-CFBC3D31AA2D}">
      <dgm:prSet/>
      <dgm:spPr/>
      <dgm:t>
        <a:bodyPr/>
        <a:lstStyle/>
        <a:p>
          <a:endParaRPr lang="ru-RU"/>
        </a:p>
      </dgm:t>
    </dgm:pt>
    <dgm:pt modelId="{05375D55-C461-F443-8DC7-992991EEAC09}" type="sibTrans" cxnId="{E768B86C-8146-D34C-A29A-CFBC3D31AA2D}">
      <dgm:prSet/>
      <dgm:spPr/>
      <dgm:t>
        <a:bodyPr/>
        <a:lstStyle/>
        <a:p>
          <a:endParaRPr lang="ru-RU"/>
        </a:p>
      </dgm:t>
    </dgm:pt>
    <dgm:pt modelId="{DE777784-0F31-7C41-8C63-0DF32EF9A599}">
      <dgm:prSet custT="1"/>
      <dgm:spPr/>
      <dgm:t>
        <a:bodyPr/>
        <a:lstStyle/>
        <a:p>
          <a:r>
            <a:rPr lang="ru-RU" sz="1200" dirty="0"/>
            <a:t>в случае отсутствия дополнительного взноса, внесенного по требованию в установленные сроки</a:t>
          </a:r>
        </a:p>
      </dgm:t>
    </dgm:pt>
    <dgm:pt modelId="{F621E95B-6877-614C-9A75-C41296B3DB9C}" type="parTrans" cxnId="{58389466-A71F-9F4B-B036-C27D898BB74F}">
      <dgm:prSet/>
      <dgm:spPr/>
      <dgm:t>
        <a:bodyPr/>
        <a:lstStyle/>
        <a:p>
          <a:endParaRPr lang="ru-RU"/>
        </a:p>
      </dgm:t>
    </dgm:pt>
    <dgm:pt modelId="{3C90A016-609E-C74C-B18E-1AB6FF6161F6}" type="sibTrans" cxnId="{58389466-A71F-9F4B-B036-C27D898BB74F}">
      <dgm:prSet/>
      <dgm:spPr/>
      <dgm:t>
        <a:bodyPr/>
        <a:lstStyle/>
        <a:p>
          <a:endParaRPr lang="ru-RU"/>
        </a:p>
      </dgm:t>
    </dgm:pt>
    <dgm:pt modelId="{7B728166-374B-C54A-8DC8-507B563403F0}" type="pres">
      <dgm:prSet presAssocID="{AFE0EE01-E71A-2C4F-B7DC-482D941339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A50F3-8FC8-7F4F-8815-64D4B3E8666F}" type="pres">
      <dgm:prSet presAssocID="{29F3A029-25CE-6248-AC39-B334CC3B3133}" presName="node" presStyleLbl="node1" presStyleIdx="0" presStyleCnt="4" custScaleX="100457" custScaleY="192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C4343-1D74-7D45-8253-8BA8755B2822}" type="pres">
      <dgm:prSet presAssocID="{2CEAB286-4ACA-374A-9BCA-1C09906F2C9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2A35BA5-A350-B049-A98C-6E1CD6F5CA9C}" type="pres">
      <dgm:prSet presAssocID="{2CEAB286-4ACA-374A-9BCA-1C09906F2C9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3DCB6C9-41F7-C445-9134-3ACF209747C7}" type="pres">
      <dgm:prSet presAssocID="{0B74CFF7-140E-D943-A371-E90E00E5778A}" presName="node" presStyleLbl="node1" presStyleIdx="1" presStyleCnt="4" custScaleX="110028" custScaleY="192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058C4-CCED-284B-93B5-371CC52CB591}" type="pres">
      <dgm:prSet presAssocID="{2D543328-2581-BD4C-BE1A-807CBBC177B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31552DF-5E11-7448-80AB-93FC29A8911A}" type="pres">
      <dgm:prSet presAssocID="{2D543328-2581-BD4C-BE1A-807CBBC177B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738860F-BA96-D041-82FB-6736FC1FE10F}" type="pres">
      <dgm:prSet presAssocID="{EA6FB4A4-D52B-CA47-97B8-DA1D1E98539A}" presName="node" presStyleLbl="node1" presStyleIdx="2" presStyleCnt="4" custScaleX="120996" custScaleY="193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A4F45-5D7A-904A-AA40-E46BE04D1D0E}" type="pres">
      <dgm:prSet presAssocID="{79A8905C-8B7F-EC48-8812-F98226DB7F0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F8E05B6-8579-B941-9DC1-8AB14EEE25CC}" type="pres">
      <dgm:prSet presAssocID="{79A8905C-8B7F-EC48-8812-F98226DB7F0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4FF4CC7-6DBD-6E4A-B4F6-409D0E05E9E5}" type="pres">
      <dgm:prSet presAssocID="{3046491D-E930-FF49-BAB5-61341D93EF7C}" presName="node" presStyleLbl="node1" presStyleIdx="3" presStyleCnt="4" custScaleX="100478" custScaleY="193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0507E-A517-43FB-9C97-3BAC17981C2A}" type="presOf" srcId="{9679DE28-23B9-6643-B8CB-55EA2DE286E9}" destId="{57DA50F3-8FC8-7F4F-8815-64D4B3E8666F}" srcOrd="0" destOrd="1" presId="urn:microsoft.com/office/officeart/2005/8/layout/process1"/>
    <dgm:cxn modelId="{342B1EE3-5223-4683-9F65-18295258A856}" type="presOf" srcId="{32FB60C7-A4D0-9144-BD2B-3187DAFADFCC}" destId="{A3DCB6C9-41F7-C445-9134-3ACF209747C7}" srcOrd="0" destOrd="1" presId="urn:microsoft.com/office/officeart/2005/8/layout/process1"/>
    <dgm:cxn modelId="{532FD393-4574-4DE0-9FEC-6BA8F51D3E67}" type="presOf" srcId="{36E6B5CF-3A7B-0D43-A750-CC88F20B6FAA}" destId="{3738860F-BA96-D041-82FB-6736FC1FE10F}" srcOrd="0" destOrd="2" presId="urn:microsoft.com/office/officeart/2005/8/layout/process1"/>
    <dgm:cxn modelId="{57148EEB-6DB8-4BCC-9109-6FC550AAA7C8}" type="presOf" srcId="{79A8905C-8B7F-EC48-8812-F98226DB7F0E}" destId="{266A4F45-5D7A-904A-AA40-E46BE04D1D0E}" srcOrd="0" destOrd="0" presId="urn:microsoft.com/office/officeart/2005/8/layout/process1"/>
    <dgm:cxn modelId="{BDF75349-729D-41F8-AD76-F3D6117556B1}" type="presOf" srcId="{2CEAB286-4ACA-374A-9BCA-1C09906F2C93}" destId="{92A35BA5-A350-B049-A98C-6E1CD6F5CA9C}" srcOrd="1" destOrd="0" presId="urn:microsoft.com/office/officeart/2005/8/layout/process1"/>
    <dgm:cxn modelId="{9BB705FE-0F75-9048-A8C4-70B6B3BE9769}" srcId="{29F3A029-25CE-6248-AC39-B334CC3B3133}" destId="{9679DE28-23B9-6643-B8CB-55EA2DE286E9}" srcOrd="0" destOrd="0" parTransId="{F761CDAA-EAE1-E94C-8186-F14EF05DA3AB}" sibTransId="{83090CFA-F0C3-7C4C-BEB3-1520B41CA3F1}"/>
    <dgm:cxn modelId="{724332FD-231A-450F-AD9E-8B2C045B0F49}" type="presOf" srcId="{33DBC699-D96B-264D-8A94-55DFF374BED4}" destId="{3738860F-BA96-D041-82FB-6736FC1FE10F}" srcOrd="0" destOrd="1" presId="urn:microsoft.com/office/officeart/2005/8/layout/process1"/>
    <dgm:cxn modelId="{2DADB758-85AF-4CB6-99AF-20274A132B99}" type="presOf" srcId="{79A8905C-8B7F-EC48-8812-F98226DB7F0E}" destId="{1F8E05B6-8579-B941-9DC1-8AB14EEE25CC}" srcOrd="1" destOrd="0" presId="urn:microsoft.com/office/officeart/2005/8/layout/process1"/>
    <dgm:cxn modelId="{DC463290-09EB-A14C-B404-58714C2B0835}" srcId="{AFE0EE01-E71A-2C4F-B7DC-482D9413397D}" destId="{EA6FB4A4-D52B-CA47-97B8-DA1D1E98539A}" srcOrd="2" destOrd="0" parTransId="{7F18DBFE-AA97-5E40-8027-14131084F3B2}" sibTransId="{79A8905C-8B7F-EC48-8812-F98226DB7F0E}"/>
    <dgm:cxn modelId="{9A2FDF30-9B74-1444-8563-42604C2E34EB}" srcId="{0B74CFF7-140E-D943-A371-E90E00E5778A}" destId="{7743B8B0-0B6C-1847-A455-68FB08374011}" srcOrd="1" destOrd="0" parTransId="{DC88A7FF-2062-234F-8953-B430AB4E3F1C}" sibTransId="{7A109167-B126-6447-8F80-A6BBF137F7AE}"/>
    <dgm:cxn modelId="{DDADA5C8-1CD4-1F42-9044-944B91A3C0EA}" srcId="{EA6FB4A4-D52B-CA47-97B8-DA1D1E98539A}" destId="{33DBC699-D96B-264D-8A94-55DFF374BED4}" srcOrd="0" destOrd="0" parTransId="{471DE34D-5624-6745-8C71-4B5A414A31FC}" sibTransId="{8AD88691-1A2F-F140-A4DA-887728ADF5D2}"/>
    <dgm:cxn modelId="{E768B86C-8146-D34C-A29A-CFBC3D31AA2D}" srcId="{AFE0EE01-E71A-2C4F-B7DC-482D9413397D}" destId="{3046491D-E930-FF49-BAB5-61341D93EF7C}" srcOrd="3" destOrd="0" parTransId="{BAC00901-7F33-B247-AC36-F63296788F86}" sibTransId="{05375D55-C461-F443-8DC7-992991EEAC09}"/>
    <dgm:cxn modelId="{7DF7D9FF-F227-4900-8C3B-3397740BB51F}" type="presOf" srcId="{3C3664C5-87B5-EC45-88D4-2ECB52AAB423}" destId="{3738860F-BA96-D041-82FB-6736FC1FE10F}" srcOrd="0" destOrd="3" presId="urn:microsoft.com/office/officeart/2005/8/layout/process1"/>
    <dgm:cxn modelId="{D2375380-E646-4239-87D1-71789665943F}" type="presOf" srcId="{29F3A029-25CE-6248-AC39-B334CC3B3133}" destId="{57DA50F3-8FC8-7F4F-8815-64D4B3E8666F}" srcOrd="0" destOrd="0" presId="urn:microsoft.com/office/officeart/2005/8/layout/process1"/>
    <dgm:cxn modelId="{98EE526E-3D38-6443-8DC7-0DE0DDC90235}" srcId="{EA6FB4A4-D52B-CA47-97B8-DA1D1E98539A}" destId="{36E6B5CF-3A7B-0D43-A750-CC88F20B6FAA}" srcOrd="1" destOrd="0" parTransId="{A0A7F7A2-2F2A-2E49-A23F-B6EC162C5B4E}" sibTransId="{D043C1B5-BB21-6845-B30C-694FABE20B24}"/>
    <dgm:cxn modelId="{1B4D2157-8299-44C3-A136-038448F0A334}" type="presOf" srcId="{2D543328-2581-BD4C-BE1A-807CBBC177B4}" destId="{731552DF-5E11-7448-80AB-93FC29A8911A}" srcOrd="1" destOrd="0" presId="urn:microsoft.com/office/officeart/2005/8/layout/process1"/>
    <dgm:cxn modelId="{58389466-A71F-9F4B-B036-C27D898BB74F}" srcId="{3046491D-E930-FF49-BAB5-61341D93EF7C}" destId="{DE777784-0F31-7C41-8C63-0DF32EF9A599}" srcOrd="0" destOrd="0" parTransId="{F621E95B-6877-614C-9A75-C41296B3DB9C}" sibTransId="{3C90A016-609E-C74C-B18E-1AB6FF6161F6}"/>
    <dgm:cxn modelId="{1D8AB0C1-7B3A-C741-A8EF-0D634B38D915}" srcId="{AFE0EE01-E71A-2C4F-B7DC-482D9413397D}" destId="{0B74CFF7-140E-D943-A371-E90E00E5778A}" srcOrd="1" destOrd="0" parTransId="{67F59FDD-B967-7747-A1FC-66846013098C}" sibTransId="{2D543328-2581-BD4C-BE1A-807CBBC177B4}"/>
    <dgm:cxn modelId="{588678FB-76A6-4ABF-A91D-1F3274C5D133}" type="presOf" srcId="{3046491D-E930-FF49-BAB5-61341D93EF7C}" destId="{14FF4CC7-6DBD-6E4A-B4F6-409D0E05E9E5}" srcOrd="0" destOrd="0" presId="urn:microsoft.com/office/officeart/2005/8/layout/process1"/>
    <dgm:cxn modelId="{77A03C0A-AAD6-4572-9922-7CFD5656A9DB}" type="presOf" srcId="{2CEAB286-4ACA-374A-9BCA-1C09906F2C93}" destId="{52AC4343-1D74-7D45-8253-8BA8755B2822}" srcOrd="0" destOrd="0" presId="urn:microsoft.com/office/officeart/2005/8/layout/process1"/>
    <dgm:cxn modelId="{CE96F5E4-BF2C-D746-9E43-F636976E19F8}" srcId="{EA6FB4A4-D52B-CA47-97B8-DA1D1E98539A}" destId="{3C3664C5-87B5-EC45-88D4-2ECB52AAB423}" srcOrd="2" destOrd="0" parTransId="{1FBD2512-AC7B-0945-AEED-A88E642C6661}" sibTransId="{73DF8431-ECE0-B840-9DB1-81C329C2747A}"/>
    <dgm:cxn modelId="{FB5BDE16-EDDC-4FD0-9631-EC2F3838901B}" type="presOf" srcId="{AFE0EE01-E71A-2C4F-B7DC-482D9413397D}" destId="{7B728166-374B-C54A-8DC8-507B563403F0}" srcOrd="0" destOrd="0" presId="urn:microsoft.com/office/officeart/2005/8/layout/process1"/>
    <dgm:cxn modelId="{BBDD31BE-99ED-4DB5-9CB6-D1806C188A86}" type="presOf" srcId="{2D543328-2581-BD4C-BE1A-807CBBC177B4}" destId="{5B6058C4-CCED-284B-93B5-371CC52CB591}" srcOrd="0" destOrd="0" presId="urn:microsoft.com/office/officeart/2005/8/layout/process1"/>
    <dgm:cxn modelId="{D99EAA55-18CA-4692-80A6-CE4DC7409A97}" type="presOf" srcId="{DE777784-0F31-7C41-8C63-0DF32EF9A599}" destId="{14FF4CC7-6DBD-6E4A-B4F6-409D0E05E9E5}" srcOrd="0" destOrd="1" presId="urn:microsoft.com/office/officeart/2005/8/layout/process1"/>
    <dgm:cxn modelId="{BFCE475F-7814-4561-9D6F-D19D94FC56A0}" type="presOf" srcId="{0B74CFF7-140E-D943-A371-E90E00E5778A}" destId="{A3DCB6C9-41F7-C445-9134-3ACF209747C7}" srcOrd="0" destOrd="0" presId="urn:microsoft.com/office/officeart/2005/8/layout/process1"/>
    <dgm:cxn modelId="{83AA28B2-1783-9B4C-9C3D-26E2BCF20E67}" srcId="{0B74CFF7-140E-D943-A371-E90E00E5778A}" destId="{32FB60C7-A4D0-9144-BD2B-3187DAFADFCC}" srcOrd="0" destOrd="0" parTransId="{0B0533AA-4DF5-984A-BD23-6EB20451F585}" sibTransId="{8CCBE6C7-1A98-FF40-AB39-5D8C2E50F985}"/>
    <dgm:cxn modelId="{16939563-2DD3-A94A-A2FE-59E8714CA6AA}" srcId="{AFE0EE01-E71A-2C4F-B7DC-482D9413397D}" destId="{29F3A029-25CE-6248-AC39-B334CC3B3133}" srcOrd="0" destOrd="0" parTransId="{FB002548-51CE-F249-91A8-F6461BF02A90}" sibTransId="{2CEAB286-4ACA-374A-9BCA-1C09906F2C93}"/>
    <dgm:cxn modelId="{4BB6E42F-DE1F-42C0-910E-3CA3340760CE}" type="presOf" srcId="{7743B8B0-0B6C-1847-A455-68FB08374011}" destId="{A3DCB6C9-41F7-C445-9134-3ACF209747C7}" srcOrd="0" destOrd="2" presId="urn:microsoft.com/office/officeart/2005/8/layout/process1"/>
    <dgm:cxn modelId="{BEA8AAE4-AFC4-4868-BAA1-C8605D6686D5}" type="presOf" srcId="{EA6FB4A4-D52B-CA47-97B8-DA1D1E98539A}" destId="{3738860F-BA96-D041-82FB-6736FC1FE10F}" srcOrd="0" destOrd="0" presId="urn:microsoft.com/office/officeart/2005/8/layout/process1"/>
    <dgm:cxn modelId="{5BDD5F86-43BA-4756-8C5B-5C2D79745A92}" type="presOf" srcId="{563E6316-10EF-A843-90D7-A914199B661F}" destId="{57DA50F3-8FC8-7F4F-8815-64D4B3E8666F}" srcOrd="0" destOrd="2" presId="urn:microsoft.com/office/officeart/2005/8/layout/process1"/>
    <dgm:cxn modelId="{FC7F326E-185E-0B44-AB5D-294341AD2741}" srcId="{29F3A029-25CE-6248-AC39-B334CC3B3133}" destId="{563E6316-10EF-A843-90D7-A914199B661F}" srcOrd="1" destOrd="0" parTransId="{5583C361-2FA8-B048-BA33-7CDB707D010E}" sibTransId="{1346FAA7-558F-C74A-83E2-15DF5DA743A0}"/>
    <dgm:cxn modelId="{90AF30B2-81A9-43C4-9EA0-E97961DBF7F2}" type="presParOf" srcId="{7B728166-374B-C54A-8DC8-507B563403F0}" destId="{57DA50F3-8FC8-7F4F-8815-64D4B3E8666F}" srcOrd="0" destOrd="0" presId="urn:microsoft.com/office/officeart/2005/8/layout/process1"/>
    <dgm:cxn modelId="{E00023B6-D786-4C2E-BC80-139058B59206}" type="presParOf" srcId="{7B728166-374B-C54A-8DC8-507B563403F0}" destId="{52AC4343-1D74-7D45-8253-8BA8755B2822}" srcOrd="1" destOrd="0" presId="urn:microsoft.com/office/officeart/2005/8/layout/process1"/>
    <dgm:cxn modelId="{9E275B53-0FE6-4094-8DD6-059FFD5B5351}" type="presParOf" srcId="{52AC4343-1D74-7D45-8253-8BA8755B2822}" destId="{92A35BA5-A350-B049-A98C-6E1CD6F5CA9C}" srcOrd="0" destOrd="0" presId="urn:microsoft.com/office/officeart/2005/8/layout/process1"/>
    <dgm:cxn modelId="{26783106-ADED-433B-85C4-A91091215CB2}" type="presParOf" srcId="{7B728166-374B-C54A-8DC8-507B563403F0}" destId="{A3DCB6C9-41F7-C445-9134-3ACF209747C7}" srcOrd="2" destOrd="0" presId="urn:microsoft.com/office/officeart/2005/8/layout/process1"/>
    <dgm:cxn modelId="{4BDBB7AC-575C-4851-A0FE-95CACA006034}" type="presParOf" srcId="{7B728166-374B-C54A-8DC8-507B563403F0}" destId="{5B6058C4-CCED-284B-93B5-371CC52CB591}" srcOrd="3" destOrd="0" presId="urn:microsoft.com/office/officeart/2005/8/layout/process1"/>
    <dgm:cxn modelId="{6074D12A-EB43-47D2-B9FF-3CC95C4713D6}" type="presParOf" srcId="{5B6058C4-CCED-284B-93B5-371CC52CB591}" destId="{731552DF-5E11-7448-80AB-93FC29A8911A}" srcOrd="0" destOrd="0" presId="urn:microsoft.com/office/officeart/2005/8/layout/process1"/>
    <dgm:cxn modelId="{7CA6815B-1508-4039-BD5D-950ECC40E936}" type="presParOf" srcId="{7B728166-374B-C54A-8DC8-507B563403F0}" destId="{3738860F-BA96-D041-82FB-6736FC1FE10F}" srcOrd="4" destOrd="0" presId="urn:microsoft.com/office/officeart/2005/8/layout/process1"/>
    <dgm:cxn modelId="{A3A27E2B-5258-49E3-8BCF-9522226A6CAD}" type="presParOf" srcId="{7B728166-374B-C54A-8DC8-507B563403F0}" destId="{266A4F45-5D7A-904A-AA40-E46BE04D1D0E}" srcOrd="5" destOrd="0" presId="urn:microsoft.com/office/officeart/2005/8/layout/process1"/>
    <dgm:cxn modelId="{9C661160-D644-482F-A07A-BAB2B35E6815}" type="presParOf" srcId="{266A4F45-5D7A-904A-AA40-E46BE04D1D0E}" destId="{1F8E05B6-8579-B941-9DC1-8AB14EEE25CC}" srcOrd="0" destOrd="0" presId="urn:microsoft.com/office/officeart/2005/8/layout/process1"/>
    <dgm:cxn modelId="{2758D101-5CA5-4C79-9D4A-DA149E18EC2E}" type="presParOf" srcId="{7B728166-374B-C54A-8DC8-507B563403F0}" destId="{14FF4CC7-6DBD-6E4A-B4F6-409D0E05E9E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B38AA3-B767-47AB-B59C-B452AFC0CA3A}">
      <dsp:nvSpPr>
        <dsp:cNvPr id="0" name=""/>
        <dsp:cNvSpPr/>
      </dsp:nvSpPr>
      <dsp:spPr>
        <a:xfrm>
          <a:off x="820891" y="0"/>
          <a:ext cx="9303432" cy="576064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9CAC8-C764-4496-92AB-ADB87DA3D7AE}">
      <dsp:nvSpPr>
        <dsp:cNvPr id="0" name=""/>
        <dsp:cNvSpPr/>
      </dsp:nvSpPr>
      <dsp:spPr>
        <a:xfrm>
          <a:off x="4690" y="432048"/>
          <a:ext cx="2717551" cy="48965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Пункт 4 части 1 статьи 6 ФЗ от 01.12.2007 № 315-ФЗ «О саморегулируемых организациях»:</a:t>
          </a:r>
          <a:r>
            <a:rPr lang="ru-RU" sz="1400" b="1" kern="1200" dirty="0" smtClean="0"/>
            <a:t> </a:t>
          </a:r>
          <a:r>
            <a:rPr lang="ru-RU" sz="1400" kern="1200" dirty="0" smtClean="0"/>
            <a:t>к основным функциям СРО относится - анализ деятельности своих членов на основании информации, представляемой ими в саморегулируемую организацию в форме отчетов в порядке, установленном уставом некоммерческой организации или иным документом, утвержденными решением общего собрания членов саморегулируемой организации</a:t>
          </a:r>
          <a:endParaRPr lang="ru-RU" sz="1400" kern="1200" dirty="0"/>
        </a:p>
      </dsp:txBody>
      <dsp:txXfrm>
        <a:off x="4690" y="432048"/>
        <a:ext cx="2717551" cy="4896544"/>
      </dsp:txXfrm>
    </dsp:sp>
    <dsp:sp modelId="{4E22F81B-A88D-4EC4-8B94-F54601AEDA30}">
      <dsp:nvSpPr>
        <dsp:cNvPr id="0" name=""/>
        <dsp:cNvSpPr/>
      </dsp:nvSpPr>
      <dsp:spPr>
        <a:xfrm>
          <a:off x="2858119" y="432048"/>
          <a:ext cx="2146206" cy="48965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Часть 1 статьи 55.5 </a:t>
          </a:r>
          <a:r>
            <a:rPr lang="ru-RU" sz="1600" b="1" u="sng" kern="1200" dirty="0" err="1" smtClean="0"/>
            <a:t>ГрК</a:t>
          </a:r>
          <a:r>
            <a:rPr lang="ru-RU" sz="1600" b="1" u="sng" kern="1200" dirty="0" smtClean="0"/>
            <a:t> РФ: </a:t>
          </a:r>
          <a:r>
            <a:rPr lang="ru-RU" sz="1600" kern="1200" dirty="0" smtClean="0"/>
            <a:t>СРО обязана разработать и утвердить внутренний документ о проведении СРО анализа деятельности своих членов на основании </a:t>
          </a:r>
          <a:r>
            <a:rPr lang="ru-RU" sz="1600" u="sng" kern="1200" dirty="0" smtClean="0"/>
            <a:t>информации, представляемой ими в форме отчетов</a:t>
          </a:r>
          <a:endParaRPr lang="ru-RU" sz="1600" kern="1200" dirty="0"/>
        </a:p>
      </dsp:txBody>
      <dsp:txXfrm>
        <a:off x="2858119" y="432048"/>
        <a:ext cx="2146206" cy="4896544"/>
      </dsp:txXfrm>
    </dsp:sp>
    <dsp:sp modelId="{69A5A250-0431-4EED-8C32-E60D845E1E6E}">
      <dsp:nvSpPr>
        <dsp:cNvPr id="0" name=""/>
        <dsp:cNvSpPr/>
      </dsp:nvSpPr>
      <dsp:spPr>
        <a:xfrm>
          <a:off x="5140204" y="432048"/>
          <a:ext cx="2981546" cy="48965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Часть 4 статьи 55.8 </a:t>
          </a:r>
          <a:r>
            <a:rPr lang="ru-RU" sz="1200" b="1" u="sng" kern="1200" dirty="0" err="1" smtClean="0"/>
            <a:t>ГрК</a:t>
          </a:r>
          <a:r>
            <a:rPr lang="ru-RU" sz="1200" b="1" u="sng" kern="1200" dirty="0" smtClean="0"/>
            <a:t> РФ: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Член СРО ежегодно в порядке, установленном ФОИВ (Приказ Минстроя России от 10 апреля 2017 г. N 700/</a:t>
          </a:r>
          <a:r>
            <a:rPr lang="ru-RU" sz="1200" kern="1200" dirty="0" err="1" smtClean="0"/>
            <a:t>пр</a:t>
          </a:r>
          <a:r>
            <a:rPr lang="ru-RU" sz="1200" kern="1200" dirty="0" smtClean="0"/>
            <a:t>, обязан уведомлять СРО о фактическом совокупном размере обязательств соответственно по договорам строительного подряда, заключенным таким лицом в течение отчетного года с использованием конкурентных способов заключения договоров. Данное уведомление направляется членом СРО в срок до 1 марта года, следующего за отчетным, с приложением документов, подтверждающих такой фактический совокупный размер обязательств данного члена. Член СРО вправе не представлять в СРО документы, содержащаяся в которых информация размещается в форме открытых данных.</a:t>
          </a:r>
          <a:endParaRPr lang="ru-RU" sz="1200" kern="1200" dirty="0"/>
        </a:p>
      </dsp:txBody>
      <dsp:txXfrm>
        <a:off x="5140204" y="432048"/>
        <a:ext cx="2981546" cy="4896544"/>
      </dsp:txXfrm>
    </dsp:sp>
    <dsp:sp modelId="{D1AFF3A0-694A-4631-BC77-390E0D9B9BFA}">
      <dsp:nvSpPr>
        <dsp:cNvPr id="0" name=""/>
        <dsp:cNvSpPr/>
      </dsp:nvSpPr>
      <dsp:spPr>
        <a:xfrm>
          <a:off x="8257628" y="1176334"/>
          <a:ext cx="2682895" cy="34079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/>
            <a:t>Отчетность членов СРО: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– базовый и достоверный источник информации о деятельности строительных компаний;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Основа для анализа и комплексной оценки деятельности членов СРО;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Разделы отчетности применяются в целях контроля за деятельностью членов СРО;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Структура отчетности – показатели для мониторинга деятельности членов СРО </a:t>
          </a:r>
          <a:endParaRPr lang="ru-RU" sz="1100" kern="1200" dirty="0"/>
        </a:p>
      </dsp:txBody>
      <dsp:txXfrm>
        <a:off x="8257628" y="1176334"/>
        <a:ext cx="2682895" cy="34079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B5952C-7302-4EFC-AA03-CEA3041C1BA8}">
      <dsp:nvSpPr>
        <dsp:cNvPr id="0" name=""/>
        <dsp:cNvSpPr/>
      </dsp:nvSpPr>
      <dsp:spPr>
        <a:xfrm>
          <a:off x="0" y="0"/>
          <a:ext cx="5112567" cy="511256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F66A6-06DE-4DDE-9C13-7F7B1D3AA90A}">
      <dsp:nvSpPr>
        <dsp:cNvPr id="0" name=""/>
        <dsp:cNvSpPr/>
      </dsp:nvSpPr>
      <dsp:spPr>
        <a:xfrm>
          <a:off x="2556283" y="0"/>
          <a:ext cx="7164795" cy="5112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Самостоятельная разработка внутреннего документа СРО о проведении анализа деятельности своих членов на основании информации, представляемой ими в форме отчетов</a:t>
          </a:r>
          <a:endParaRPr lang="ru-RU" sz="1700" kern="1200" dirty="0"/>
        </a:p>
      </dsp:txBody>
      <dsp:txXfrm>
        <a:off x="2556283" y="0"/>
        <a:ext cx="7164795" cy="1533773"/>
      </dsp:txXfrm>
    </dsp:sp>
    <dsp:sp modelId="{1830B5C3-7331-4803-823E-74A9D0A4136E}">
      <dsp:nvSpPr>
        <dsp:cNvPr id="0" name=""/>
        <dsp:cNvSpPr/>
      </dsp:nvSpPr>
      <dsp:spPr>
        <a:xfrm>
          <a:off x="894701" y="1533773"/>
          <a:ext cx="3323165" cy="332316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9CB5E-F9BC-4429-985B-CF10F87BAB0D}">
      <dsp:nvSpPr>
        <dsp:cNvPr id="0" name=""/>
        <dsp:cNvSpPr/>
      </dsp:nvSpPr>
      <dsp:spPr>
        <a:xfrm>
          <a:off x="2556283" y="1533773"/>
          <a:ext cx="7164795" cy="33231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005349"/>
              <a:satOff val="-13190"/>
              <a:lumOff val="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Внедрение Стандарта деятельности СРО, разработанного НОСТРОЙ (СТО НОСТРОЙ «Обеспечение саморегулируемой организацией контроля деятельности своих членов»)</a:t>
          </a:r>
          <a:endParaRPr lang="ru-RU" sz="1700" kern="1200" dirty="0"/>
        </a:p>
      </dsp:txBody>
      <dsp:txXfrm>
        <a:off x="2556283" y="1533773"/>
        <a:ext cx="7164795" cy="1533768"/>
      </dsp:txXfrm>
    </dsp:sp>
    <dsp:sp modelId="{FDA2852C-C650-469A-9457-75B07117DF1E}">
      <dsp:nvSpPr>
        <dsp:cNvPr id="0" name=""/>
        <dsp:cNvSpPr/>
      </dsp:nvSpPr>
      <dsp:spPr>
        <a:xfrm>
          <a:off x="1789399" y="3067542"/>
          <a:ext cx="1533768" cy="153376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9A8BE-7CC3-4698-9EE6-5456A43A3B10}">
      <dsp:nvSpPr>
        <dsp:cNvPr id="0" name=""/>
        <dsp:cNvSpPr/>
      </dsp:nvSpPr>
      <dsp:spPr>
        <a:xfrm>
          <a:off x="2556283" y="3067542"/>
          <a:ext cx="7164795" cy="1533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Утверждение Общим собранием членов СРО «Положения о проведении СРО анализа деятельности своих членов на основании информации, представляемой ими в форме отчетов» (</a:t>
          </a:r>
          <a:r>
            <a:rPr lang="ru-RU" sz="1700" u="sng" kern="1200" dirty="0" smtClean="0"/>
            <a:t>Пункт 4 части 1 статьи 6 ФЗ от 01.12.2007 № 315-ФЗ «О саморегулируемых организациях»; пункт 6 статьи 55.10 </a:t>
          </a:r>
          <a:r>
            <a:rPr lang="ru-RU" sz="1700" u="sng" kern="1200" dirty="0" err="1" smtClean="0"/>
            <a:t>ГрК</a:t>
          </a:r>
          <a:r>
            <a:rPr lang="ru-RU" sz="1700" u="sng" kern="1200" dirty="0" smtClean="0"/>
            <a:t> РФ)</a:t>
          </a:r>
          <a:endParaRPr lang="ru-RU" sz="1700" kern="1200" dirty="0"/>
        </a:p>
      </dsp:txBody>
      <dsp:txXfrm>
        <a:off x="2556283" y="3067542"/>
        <a:ext cx="7164795" cy="15337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05BE10-8CA9-4B8E-9250-1CA4FF42D80F}">
      <dsp:nvSpPr>
        <dsp:cNvPr id="0" name=""/>
        <dsp:cNvSpPr/>
      </dsp:nvSpPr>
      <dsp:spPr>
        <a:xfrm>
          <a:off x="0" y="637"/>
          <a:ext cx="11233248" cy="737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Общие сведения</a:t>
          </a:r>
          <a:endParaRPr lang="ru-RU" sz="1600" kern="1200" dirty="0"/>
        </a:p>
      </dsp:txBody>
      <dsp:txXfrm>
        <a:off x="0" y="637"/>
        <a:ext cx="11233248" cy="737362"/>
      </dsp:txXfrm>
    </dsp:sp>
    <dsp:sp modelId="{AF85DF54-EF67-428E-BEFB-0BD9EC755DE1}">
      <dsp:nvSpPr>
        <dsp:cNvPr id="0" name=""/>
        <dsp:cNvSpPr/>
      </dsp:nvSpPr>
      <dsp:spPr>
        <a:xfrm>
          <a:off x="0" y="748926"/>
          <a:ext cx="11233248" cy="737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Сведения о годовой выручке (Объем работ по строительству, реконструкции и капитальному ремонту объектов капитального строительства)</a:t>
          </a:r>
          <a:endParaRPr lang="ru-RU" sz="1600" kern="1200" dirty="0"/>
        </a:p>
      </dsp:txBody>
      <dsp:txXfrm>
        <a:off x="0" y="748926"/>
        <a:ext cx="11233248" cy="737362"/>
      </dsp:txXfrm>
    </dsp:sp>
    <dsp:sp modelId="{1DCBD989-D904-42DA-87F8-0837E143AF6E}">
      <dsp:nvSpPr>
        <dsp:cNvPr id="0" name=""/>
        <dsp:cNvSpPr/>
      </dsp:nvSpPr>
      <dsp:spPr>
        <a:xfrm>
          <a:off x="0" y="1497216"/>
          <a:ext cx="11233248" cy="737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Уведомление о фактическом совокупном размере обязательств по договорам строительного подряда, заключенным в течение отчетного года с использованием конкурентных способов заключения договоров</a:t>
          </a:r>
          <a:endParaRPr lang="ru-RU" sz="1600" kern="1200" dirty="0"/>
        </a:p>
      </dsp:txBody>
      <dsp:txXfrm>
        <a:off x="0" y="1497216"/>
        <a:ext cx="11233248" cy="737362"/>
      </dsp:txXfrm>
    </dsp:sp>
    <dsp:sp modelId="{03F74619-6F09-42A9-9611-1AC22CDD61FC}">
      <dsp:nvSpPr>
        <dsp:cNvPr id="0" name=""/>
        <dsp:cNvSpPr/>
      </dsp:nvSpPr>
      <dsp:spPr>
        <a:xfrm>
          <a:off x="0" y="2245505"/>
          <a:ext cx="11233248" cy="737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Сведения о системе контроля качества работ и охране труда</a:t>
          </a:r>
          <a:endParaRPr lang="ru-RU" sz="1600" kern="1200" dirty="0"/>
        </a:p>
      </dsp:txBody>
      <dsp:txXfrm>
        <a:off x="0" y="2245505"/>
        <a:ext cx="11233248" cy="737362"/>
      </dsp:txXfrm>
    </dsp:sp>
    <dsp:sp modelId="{F2C91ADF-D629-4951-B85D-CEDB590EE04E}">
      <dsp:nvSpPr>
        <dsp:cNvPr id="0" name=""/>
        <dsp:cNvSpPr/>
      </dsp:nvSpPr>
      <dsp:spPr>
        <a:xfrm>
          <a:off x="0" y="2993795"/>
          <a:ext cx="11233248" cy="737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Сведения об образовании, квалификации, стаже работы, повышении квалификации и аттестации специалистов, в т.ч. специалистов по организации строительства, реконструкции, капитального ремонта объектов капитального строительства</a:t>
          </a:r>
          <a:endParaRPr lang="ru-RU" sz="1600" kern="1200" dirty="0"/>
        </a:p>
      </dsp:txBody>
      <dsp:txXfrm>
        <a:off x="0" y="2993795"/>
        <a:ext cx="11233248" cy="737362"/>
      </dsp:txXfrm>
    </dsp:sp>
    <dsp:sp modelId="{D25D4CD5-B02A-4E2B-BFB1-9B99AC3E4701}">
      <dsp:nvSpPr>
        <dsp:cNvPr id="0" name=""/>
        <dsp:cNvSpPr/>
      </dsp:nvSpPr>
      <dsp:spPr>
        <a:xfrm>
          <a:off x="0" y="3742084"/>
          <a:ext cx="11233248" cy="737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 Сведения о работах по строительству, реконструкции, капитальному ремонту</a:t>
          </a:r>
          <a:endParaRPr lang="ru-RU" sz="1600" kern="1200" dirty="0"/>
        </a:p>
      </dsp:txBody>
      <dsp:txXfrm>
        <a:off x="0" y="3742084"/>
        <a:ext cx="11233248" cy="737362"/>
      </dsp:txXfrm>
    </dsp:sp>
    <dsp:sp modelId="{6D425947-23B7-48D8-834D-82E7B77F0DEE}">
      <dsp:nvSpPr>
        <dsp:cNvPr id="0" name=""/>
        <dsp:cNvSpPr/>
      </dsp:nvSpPr>
      <dsp:spPr>
        <a:xfrm>
          <a:off x="0" y="4490374"/>
          <a:ext cx="11233248" cy="737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 Сведения о страховых случаях и выплатах при страховании членом СРО риска гражданской ответственности, которая может наступить в случае причинения вреда; риска ответственности за нарушение членом СРО условий договора строительного подряда; о страховых случаях и выплатах</a:t>
          </a:r>
          <a:endParaRPr lang="ru-RU" sz="1600" kern="1200" dirty="0"/>
        </a:p>
      </dsp:txBody>
      <dsp:txXfrm>
        <a:off x="0" y="4490374"/>
        <a:ext cx="11233248" cy="737362"/>
      </dsp:txXfrm>
    </dsp:sp>
    <dsp:sp modelId="{FA002E09-08C7-44D8-99D2-390687F64E75}">
      <dsp:nvSpPr>
        <dsp:cNvPr id="0" name=""/>
        <dsp:cNvSpPr/>
      </dsp:nvSpPr>
      <dsp:spPr>
        <a:xfrm>
          <a:off x="0" y="5238663"/>
          <a:ext cx="11233248" cy="737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8 Сведения об имуществе (сведения о зданиях, и (или) сооружениях, и (или) помещениях, строительных машин, транспортных средств, средств контроля и измерений, (при необходимости- средств обеспечения промышленной безопасности</a:t>
          </a:r>
          <a:endParaRPr lang="ru-RU" sz="1600" kern="1200" dirty="0"/>
        </a:p>
      </dsp:txBody>
      <dsp:txXfrm>
        <a:off x="0" y="5238663"/>
        <a:ext cx="11233248" cy="7373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ECABD4-9CB9-4C3F-B0D1-48288D7B61D1}">
      <dsp:nvSpPr>
        <dsp:cNvPr id="0" name=""/>
        <dsp:cNvSpPr/>
      </dsp:nvSpPr>
      <dsp:spPr>
        <a:xfrm>
          <a:off x="0" y="42039"/>
          <a:ext cx="10969943" cy="1034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срок не более 7 дней с даты вступления в силу решения о приеме в саморегулируемую организацию (первичный анализ)</a:t>
          </a:r>
          <a:endParaRPr lang="ru-RU" sz="1700" kern="1200" dirty="0"/>
        </a:p>
      </dsp:txBody>
      <dsp:txXfrm>
        <a:off x="0" y="42039"/>
        <a:ext cx="10969943" cy="1034901"/>
      </dsp:txXfrm>
    </dsp:sp>
    <dsp:sp modelId="{99722F85-DE6D-4ABD-B9A7-D927D49B67B6}">
      <dsp:nvSpPr>
        <dsp:cNvPr id="0" name=""/>
        <dsp:cNvSpPr/>
      </dsp:nvSpPr>
      <dsp:spPr>
        <a:xfrm>
          <a:off x="0" y="1125901"/>
          <a:ext cx="10969943" cy="1034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Разделы 3, 6 отчета о деятельности члена саморегулируемой организации за прошедший календарный год – ежегодно в срок </a:t>
          </a:r>
          <a:r>
            <a:rPr lang="ru-RU" sz="1700" b="1" kern="1200" dirty="0" smtClean="0"/>
            <a:t>не позднее 1 марта </a:t>
          </a:r>
          <a:r>
            <a:rPr lang="ru-RU" sz="1700" kern="1200" dirty="0" smtClean="0"/>
            <a:t>календарного года, следующего за отчетным.</a:t>
          </a:r>
          <a:endParaRPr lang="ru-RU" sz="1700" kern="1200" dirty="0"/>
        </a:p>
      </dsp:txBody>
      <dsp:txXfrm>
        <a:off x="0" y="1125901"/>
        <a:ext cx="10969943" cy="1034901"/>
      </dsp:txXfrm>
    </dsp:sp>
    <dsp:sp modelId="{BAA01748-0229-425E-B0D7-A62C1C7BD3FE}">
      <dsp:nvSpPr>
        <dsp:cNvPr id="0" name=""/>
        <dsp:cNvSpPr/>
      </dsp:nvSpPr>
      <dsp:spPr>
        <a:xfrm>
          <a:off x="0" y="2209762"/>
          <a:ext cx="10969943" cy="1034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Раздел 2 отчета о деятельности члена саморегулируемой организации за прошедший календарный год – ежегодно в срок </a:t>
          </a:r>
          <a:r>
            <a:rPr lang="ru-RU" sz="1700" b="1" kern="1200" dirty="0" smtClean="0"/>
            <a:t>не позднее 30 апреля </a:t>
          </a:r>
          <a:r>
            <a:rPr lang="ru-RU" sz="1700" kern="1200" dirty="0" smtClean="0"/>
            <a:t>календарного года, следующего за отчетным.</a:t>
          </a:r>
          <a:endParaRPr lang="ru-RU" sz="1700" kern="1200" dirty="0"/>
        </a:p>
      </dsp:txBody>
      <dsp:txXfrm>
        <a:off x="0" y="2209762"/>
        <a:ext cx="10969943" cy="1034901"/>
      </dsp:txXfrm>
    </dsp:sp>
    <dsp:sp modelId="{6AA336D8-4621-4702-A813-2A58A9EFC3B6}">
      <dsp:nvSpPr>
        <dsp:cNvPr id="0" name=""/>
        <dsp:cNvSpPr/>
      </dsp:nvSpPr>
      <dsp:spPr>
        <a:xfrm>
          <a:off x="0" y="3293624"/>
          <a:ext cx="10969943" cy="1034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Отдельные разделы </a:t>
          </a:r>
          <a:r>
            <a:rPr lang="ru-RU" sz="1700" kern="1200" dirty="0" smtClean="0"/>
            <a:t>отчета о деятельности члена саморегулируемой организации – </a:t>
          </a:r>
          <a:r>
            <a:rPr lang="ru-RU" sz="1700" b="1" kern="1200" dirty="0" smtClean="0"/>
            <a:t>в срок не позднее 3 рабочих дней </a:t>
          </a:r>
          <a:r>
            <a:rPr lang="ru-RU" sz="1700" kern="1200" dirty="0" smtClean="0"/>
            <a:t>со дня изменения сведений, представленных ранее в саморегулируемую организацию в составе отчета о деятельности члена саморегулируемой организации или его раздела.</a:t>
          </a:r>
          <a:endParaRPr lang="ru-RU" sz="1700" kern="1200" dirty="0"/>
        </a:p>
      </dsp:txBody>
      <dsp:txXfrm>
        <a:off x="0" y="3293624"/>
        <a:ext cx="10969943" cy="1034901"/>
      </dsp:txXfrm>
    </dsp:sp>
    <dsp:sp modelId="{D6A701F4-0380-4CBC-A33F-7F3CD655B7B9}">
      <dsp:nvSpPr>
        <dsp:cNvPr id="0" name=""/>
        <dsp:cNvSpPr/>
      </dsp:nvSpPr>
      <dsp:spPr>
        <a:xfrm>
          <a:off x="0" y="4377485"/>
          <a:ext cx="10969943" cy="1034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Сведения, запрашиваемые в рамках оперативного (ситуационного) анализа, – в срок, указанный в запросе, </a:t>
          </a:r>
          <a:r>
            <a:rPr lang="ru-RU" sz="1700" b="1" kern="1200" dirty="0" smtClean="0"/>
            <a:t>но не ранее 5 рабочих дней </a:t>
          </a:r>
          <a:r>
            <a:rPr lang="ru-RU" sz="1700" kern="1200" dirty="0" smtClean="0"/>
            <a:t>со дня получения членом саморегулируемой организации указанного запроса.</a:t>
          </a:r>
          <a:endParaRPr lang="ru-RU" sz="1700" kern="1200" dirty="0"/>
        </a:p>
      </dsp:txBody>
      <dsp:txXfrm>
        <a:off x="0" y="4377485"/>
        <a:ext cx="10969943" cy="10349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466E67-A83F-492A-B7F9-6633B791345F}">
      <dsp:nvSpPr>
        <dsp:cNvPr id="0" name=""/>
        <dsp:cNvSpPr/>
      </dsp:nvSpPr>
      <dsp:spPr>
        <a:xfrm>
          <a:off x="0" y="2565"/>
          <a:ext cx="10513167" cy="11911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Отчет о деятельности члена СРО (раздел отчета) представляется на бумажном носителе или в форме электронного документа (пакета документов), подписанного усиленной квалифицированной электронной подписью в соответствии с требованиями соответствующего программного обеспечения.</a:t>
          </a:r>
          <a:endParaRPr lang="ru-RU" sz="1600" kern="1200" dirty="0"/>
        </a:p>
      </dsp:txBody>
      <dsp:txXfrm>
        <a:off x="0" y="2565"/>
        <a:ext cx="10513167" cy="1191193"/>
      </dsp:txXfrm>
    </dsp:sp>
    <dsp:sp modelId="{5656C91E-1456-4E4C-81BD-DFC3E42F162C}">
      <dsp:nvSpPr>
        <dsp:cNvPr id="0" name=""/>
        <dsp:cNvSpPr/>
      </dsp:nvSpPr>
      <dsp:spPr>
        <a:xfrm>
          <a:off x="0" y="1199305"/>
          <a:ext cx="10513167" cy="11911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Контрольный орган СРО по окончании календарного года проводит обобщенный анализ на основе результата мониторинга и анализа деятельности своих членов.</a:t>
          </a:r>
          <a:endParaRPr lang="ru-RU" sz="1800" kern="1200" dirty="0"/>
        </a:p>
      </dsp:txBody>
      <dsp:txXfrm>
        <a:off x="0" y="1199305"/>
        <a:ext cx="10513167" cy="1191193"/>
      </dsp:txXfrm>
    </dsp:sp>
    <dsp:sp modelId="{675A1D44-E877-44AC-8B98-90DFC1374F13}">
      <dsp:nvSpPr>
        <dsp:cNvPr id="0" name=""/>
        <dsp:cNvSpPr/>
      </dsp:nvSpPr>
      <dsp:spPr>
        <a:xfrm>
          <a:off x="0" y="2396045"/>
          <a:ext cx="10513167" cy="14648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Контрольный орган СРО формирует сводный отчет о деятельности членов саморегулируемой организации на основе  обобщенного анализа. Исполнительный орган саморегулируемой организации обеспечивает размещение сводного отчета на сайте саморегулируемой организации ежегодно в срок до 1 июня и представление его членам саморегулируемой организации на ежегодном общем собрании членов саморегулируемой организации.</a:t>
          </a:r>
          <a:endParaRPr lang="ru-RU" sz="1600" kern="1200" dirty="0"/>
        </a:p>
      </dsp:txBody>
      <dsp:txXfrm>
        <a:off x="0" y="2396045"/>
        <a:ext cx="10513167" cy="1464810"/>
      </dsp:txXfrm>
    </dsp:sp>
    <dsp:sp modelId="{9A72218D-D599-4CEA-9664-7F6DD95AC614}">
      <dsp:nvSpPr>
        <dsp:cNvPr id="0" name=""/>
        <dsp:cNvSpPr/>
      </dsp:nvSpPr>
      <dsp:spPr>
        <a:xfrm>
          <a:off x="0" y="3866402"/>
          <a:ext cx="10513167" cy="4789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СРО предоставляет результаты обобщенного анализа деятельности своих членов заинтересованным лицам по их запросу</a:t>
          </a:r>
          <a:r>
            <a:rPr lang="ru-RU" sz="500" kern="1200" dirty="0" smtClean="0"/>
            <a:t>. </a:t>
          </a:r>
          <a:endParaRPr lang="ru-RU" sz="500" kern="1200" dirty="0"/>
        </a:p>
      </dsp:txBody>
      <dsp:txXfrm>
        <a:off x="0" y="3866402"/>
        <a:ext cx="10513167" cy="478907"/>
      </dsp:txXfrm>
    </dsp:sp>
    <dsp:sp modelId="{A39445A0-B5C6-4B1C-957F-0AE12494EF30}">
      <dsp:nvSpPr>
        <dsp:cNvPr id="0" name=""/>
        <dsp:cNvSpPr/>
      </dsp:nvSpPr>
      <dsp:spPr>
        <a:xfrm>
          <a:off x="0" y="4350856"/>
          <a:ext cx="10513167" cy="11911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СРО по результатам обобщенного анализа формулирует выводы о состоянии деятельности членов саморегулируемой организации, разрабатывает рекомендации по устранению негативных факторов, оказывающих влияние на деятельность членов саморегулируемой организации, разрабатывает предложения по предупреждению возникновения отрицательных показателей деятельности членов.</a:t>
          </a:r>
          <a:endParaRPr lang="ru-RU" sz="1600" kern="1200" dirty="0"/>
        </a:p>
      </dsp:txBody>
      <dsp:txXfrm>
        <a:off x="0" y="4350856"/>
        <a:ext cx="10513167" cy="11911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370A5A-B305-724B-9FFB-A24297D05BE6}">
      <dsp:nvSpPr>
        <dsp:cNvPr id="0" name=""/>
        <dsp:cNvSpPr/>
      </dsp:nvSpPr>
      <dsp:spPr>
        <a:xfrm>
          <a:off x="8652" y="0"/>
          <a:ext cx="1610638" cy="46177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Распоряжение о формировании комиссии по проведению проверки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издает руководитель (заместитель руководителя) контрольного органа саморегулируемой организации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основание: ежегодный план проведения проверок</a:t>
          </a:r>
        </a:p>
      </dsp:txBody>
      <dsp:txXfrm>
        <a:off x="8652" y="0"/>
        <a:ext cx="1610638" cy="4617720"/>
      </dsp:txXfrm>
    </dsp:sp>
    <dsp:sp modelId="{B54ADB44-03BA-BF41-86FD-5F554E79BFE1}">
      <dsp:nvSpPr>
        <dsp:cNvPr id="0" name=""/>
        <dsp:cNvSpPr/>
      </dsp:nvSpPr>
      <dsp:spPr>
        <a:xfrm>
          <a:off x="1779622" y="2110049"/>
          <a:ext cx="339902" cy="397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779622" y="2110049"/>
        <a:ext cx="339902" cy="397621"/>
      </dsp:txXfrm>
    </dsp:sp>
    <dsp:sp modelId="{5629D5ED-66C8-8047-B87D-EB66D2E832D9}">
      <dsp:nvSpPr>
        <dsp:cNvPr id="0" name=""/>
        <dsp:cNvSpPr/>
      </dsp:nvSpPr>
      <dsp:spPr>
        <a:xfrm>
          <a:off x="2260615" y="0"/>
          <a:ext cx="1978470" cy="46177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Уведомление о фактическом совокупном размере обязательств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представляет член саморегулируемой организации не позднее 1 марта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прилагаются копии документов: договоров, дополнительных соглашений к ним, актов приемки результатов работ</a:t>
          </a:r>
        </a:p>
      </dsp:txBody>
      <dsp:txXfrm>
        <a:off x="2260615" y="0"/>
        <a:ext cx="1978470" cy="4617720"/>
      </dsp:txXfrm>
    </dsp:sp>
    <dsp:sp modelId="{58F86EF7-3409-3A46-8905-80B08059B05A}">
      <dsp:nvSpPr>
        <dsp:cNvPr id="0" name=""/>
        <dsp:cNvSpPr/>
      </dsp:nvSpPr>
      <dsp:spPr>
        <a:xfrm>
          <a:off x="4399417" y="2110049"/>
          <a:ext cx="339902" cy="397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99417" y="2110049"/>
        <a:ext cx="339902" cy="397621"/>
      </dsp:txXfrm>
    </dsp:sp>
    <dsp:sp modelId="{2672EF4B-3531-1546-9328-91C02E30A1C9}">
      <dsp:nvSpPr>
        <dsp:cNvPr id="0" name=""/>
        <dsp:cNvSpPr/>
      </dsp:nvSpPr>
      <dsp:spPr>
        <a:xfrm>
          <a:off x="4880410" y="85439"/>
          <a:ext cx="2149672" cy="44468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Проведение документарной проверки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учитываются обязательства, при условии, что указанные обязательства не признаны исполненными на основании актов приемки результатов работ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используется сумма цен по всем договорам строительного подряда, действующим на дату ее определения</a:t>
          </a:r>
        </a:p>
      </dsp:txBody>
      <dsp:txXfrm>
        <a:off x="4880410" y="85439"/>
        <a:ext cx="2149672" cy="4446840"/>
      </dsp:txXfrm>
    </dsp:sp>
    <dsp:sp modelId="{7558B5BB-518E-9246-83A8-98C5B2AA291B}">
      <dsp:nvSpPr>
        <dsp:cNvPr id="0" name=""/>
        <dsp:cNvSpPr/>
      </dsp:nvSpPr>
      <dsp:spPr>
        <a:xfrm rot="21569495">
          <a:off x="7192570" y="2097541"/>
          <a:ext cx="344501" cy="397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1569495">
        <a:off x="7192570" y="2097541"/>
        <a:ext cx="344501" cy="397621"/>
      </dsp:txXfrm>
    </dsp:sp>
    <dsp:sp modelId="{53FF635F-C71B-C44B-88C4-DD0F697A52FF}">
      <dsp:nvSpPr>
        <dsp:cNvPr id="0" name=""/>
        <dsp:cNvSpPr/>
      </dsp:nvSpPr>
      <dsp:spPr>
        <a:xfrm>
          <a:off x="7680060" y="118705"/>
          <a:ext cx="2015490" cy="43318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Оформление акта проверки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в 2-х экземплярах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подписывается всеми членами комиссии по проведению проверки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член саморегулируемой организации вправе ознакомиться и подписать или отразить свое мнение</a:t>
          </a:r>
        </a:p>
      </dsp:txBody>
      <dsp:txXfrm>
        <a:off x="7680060" y="118705"/>
        <a:ext cx="2015490" cy="433181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DA50F3-8FC8-7F4F-8815-64D4B3E8666F}">
      <dsp:nvSpPr>
        <dsp:cNvPr id="0" name=""/>
        <dsp:cNvSpPr/>
      </dsp:nvSpPr>
      <dsp:spPr>
        <a:xfrm>
          <a:off x="5086" y="0"/>
          <a:ext cx="1697219" cy="47617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Направление акта проверки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1-й экземпляр направляется или вручается проверяемому члену саморегулируемой организации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2-й экземпляр направляется в дело члена саморегулируемой организации</a:t>
          </a:r>
        </a:p>
      </dsp:txBody>
      <dsp:txXfrm>
        <a:off x="5086" y="0"/>
        <a:ext cx="1697219" cy="4761736"/>
      </dsp:txXfrm>
    </dsp:sp>
    <dsp:sp modelId="{52AC4343-1D74-7D45-8253-8BA8755B2822}">
      <dsp:nvSpPr>
        <dsp:cNvPr id="0" name=""/>
        <dsp:cNvSpPr/>
      </dsp:nvSpPr>
      <dsp:spPr>
        <a:xfrm>
          <a:off x="1871255" y="2171370"/>
          <a:ext cx="358173" cy="418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871255" y="2171370"/>
        <a:ext cx="358173" cy="418995"/>
      </dsp:txXfrm>
    </dsp:sp>
    <dsp:sp modelId="{A3DCB6C9-41F7-C445-9134-3ACF209747C7}">
      <dsp:nvSpPr>
        <dsp:cNvPr id="0" name=""/>
        <dsp:cNvSpPr/>
      </dsp:nvSpPr>
      <dsp:spPr>
        <a:xfrm>
          <a:off x="2378105" y="0"/>
          <a:ext cx="1858921" cy="47617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Предупреждение о превышении уровня ответственности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подписывается руководителем (заместителем руководителя) контрольного органа саморегулируемой организации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направляется в 3-х </a:t>
          </a:r>
          <a:r>
            <a:rPr lang="ru-RU" sz="1400" kern="1200" dirty="0" err="1"/>
            <a:t>дневный</a:t>
          </a:r>
          <a:r>
            <a:rPr lang="ru-RU" sz="1400" kern="1200" dirty="0"/>
            <a:t> срок после завершения проверки</a:t>
          </a:r>
        </a:p>
      </dsp:txBody>
      <dsp:txXfrm>
        <a:off x="2378105" y="0"/>
        <a:ext cx="1858921" cy="4761736"/>
      </dsp:txXfrm>
    </dsp:sp>
    <dsp:sp modelId="{5B6058C4-CCED-284B-93B5-371CC52CB591}">
      <dsp:nvSpPr>
        <dsp:cNvPr id="0" name=""/>
        <dsp:cNvSpPr/>
      </dsp:nvSpPr>
      <dsp:spPr>
        <a:xfrm>
          <a:off x="4405976" y="2171370"/>
          <a:ext cx="358173" cy="418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405976" y="2171370"/>
        <a:ext cx="358173" cy="418995"/>
      </dsp:txXfrm>
    </dsp:sp>
    <dsp:sp modelId="{3738860F-BA96-D041-82FB-6736FC1FE10F}">
      <dsp:nvSpPr>
        <dsp:cNvPr id="0" name=""/>
        <dsp:cNvSpPr/>
      </dsp:nvSpPr>
      <dsp:spPr>
        <a:xfrm>
          <a:off x="4912825" y="-2208"/>
          <a:ext cx="2044225" cy="47661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Требование о необходимости увеличения размера взноса в компенсационный фонд обеспечения договорных обязательств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подписывается руководителем (заместителем руководителя) контрольного органа саморегулируемой организации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направляется в 3-х </a:t>
          </a:r>
          <a:r>
            <a:rPr lang="ru-RU" sz="1200" kern="1200" dirty="0" err="1"/>
            <a:t>дневный</a:t>
          </a:r>
          <a:r>
            <a:rPr lang="ru-RU" sz="1200" kern="1200" dirty="0"/>
            <a:t> срок после завершения проверки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срок для внесения дополнительного взноса - 5 дней со дня получения Предупреждения и Требования</a:t>
          </a:r>
        </a:p>
      </dsp:txBody>
      <dsp:txXfrm>
        <a:off x="4912825" y="-2208"/>
        <a:ext cx="2044225" cy="4766153"/>
      </dsp:txXfrm>
    </dsp:sp>
    <dsp:sp modelId="{266A4F45-5D7A-904A-AA40-E46BE04D1D0E}">
      <dsp:nvSpPr>
        <dsp:cNvPr id="0" name=""/>
        <dsp:cNvSpPr/>
      </dsp:nvSpPr>
      <dsp:spPr>
        <a:xfrm>
          <a:off x="7126000" y="2171370"/>
          <a:ext cx="358173" cy="418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126000" y="2171370"/>
        <a:ext cx="358173" cy="418995"/>
      </dsp:txXfrm>
    </dsp:sp>
    <dsp:sp modelId="{14FF4CC7-6DBD-6E4A-B4F6-409D0E05E9E5}">
      <dsp:nvSpPr>
        <dsp:cNvPr id="0" name=""/>
        <dsp:cNvSpPr/>
      </dsp:nvSpPr>
      <dsp:spPr>
        <a:xfrm>
          <a:off x="7632850" y="-2208"/>
          <a:ext cx="1697573" cy="4766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Направление материалов проверки в дисциплинарный орган саморегулируемой организации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в случае отсутствия дополнительного взноса, внесенного по требованию в установленные сроки</a:t>
          </a:r>
        </a:p>
      </dsp:txBody>
      <dsp:txXfrm>
        <a:off x="7632850" y="-2208"/>
        <a:ext cx="1697573" cy="4766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59215F-A780-46AA-9ECE-5E3415E21A0F}" type="datetime1">
              <a:rPr lang="ru-RU" smtClean="0"/>
              <a:pPr rtl="0"/>
              <a:t>21.09.2017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2B5AE9-EF18-4BD2-BEA8-A187E00F080A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293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/>
          <a:p>
            <a:pPr rtl="0"/>
            <a:fld id="{C3F28CFA-1F4F-49FC-A194-A02DE2BBEB31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9023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B4A544-D0C4-45DC-A0D8-D610886771A3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4147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80653-C5DC-4AB4-BB4B-BBA182DFA49B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3543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3DB544-3ABF-4C3C-9834-89D2505D2F95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067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886979-C828-42D4-82EF-CACA504FF063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92563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6B4E9-B51E-4818-B60A-E1761D5B5A50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4050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F318B6-E8E0-4168-8D5C-123542E2155B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0154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415BC7-69F3-46B8-ADA5-7DF3AACDD8B0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7030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8318A-8E0B-4A88-9269-7A86C5BD0E58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8826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E344C9-0B6B-4F52-B63C-096C733A73E1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008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728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C021FF-AB57-4586-84F8-E7B58F4C688D}" type="datetime1">
              <a:rPr lang="ru-RU" noProof="0" smtClean="0"/>
              <a:pPr rtl="0"/>
              <a:t>21.09.2017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3772" y="1268760"/>
            <a:ext cx="8136904" cy="1872208"/>
          </a:xfrm>
        </p:spPr>
        <p:txBody>
          <a:bodyPr rtlCol="0"/>
          <a:lstStyle/>
          <a:p>
            <a:r>
              <a:rPr lang="ru-RU" i="1" dirty="0" smtClean="0"/>
              <a:t>Отчетность членов саморегулируемой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05780" y="3284984"/>
            <a:ext cx="8136904" cy="139700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Разумова Наталья Михайловна, директор департамента права</a:t>
            </a:r>
          </a:p>
          <a:p>
            <a:pPr rtl="0"/>
            <a:r>
              <a:rPr lang="ru-RU" dirty="0" smtClean="0"/>
              <a:t>Союза строительных компаний Урала и Сибири</a:t>
            </a:r>
          </a:p>
          <a:p>
            <a:pPr rtl="0"/>
            <a:endParaRPr lang="ru-RU" dirty="0"/>
          </a:p>
        </p:txBody>
      </p:sp>
      <p:pic>
        <p:nvPicPr>
          <p:cNvPr id="5" name="Рисунок 4" descr="Логотип ССК УрСиб-20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796" y="4509120"/>
            <a:ext cx="11521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81844" y="5517232"/>
            <a:ext cx="10441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21 </a:t>
            </a:r>
            <a:r>
              <a:rPr lang="en-US" dirty="0" err="1" smtClean="0"/>
              <a:t>сентября</a:t>
            </a:r>
            <a:r>
              <a:rPr lang="en-US" dirty="0" smtClean="0"/>
              <a:t> 2017 </a:t>
            </a:r>
            <a:r>
              <a:rPr lang="en-US" dirty="0" err="1" smtClean="0"/>
              <a:t>года</a:t>
            </a:r>
            <a:r>
              <a:rPr lang="en-US" dirty="0" smtClean="0"/>
              <a:t>, ВДНХ- </a:t>
            </a:r>
            <a:r>
              <a:rPr lang="en-US" dirty="0" err="1" smtClean="0"/>
              <a:t>Экспо</a:t>
            </a:r>
            <a:r>
              <a:rPr lang="en-US" dirty="0" smtClean="0"/>
              <a:t>, </a:t>
            </a:r>
            <a:r>
              <a:rPr lang="en-US" dirty="0" err="1" smtClean="0"/>
              <a:t>Круглый</a:t>
            </a:r>
            <a:r>
              <a:rPr lang="en-US" dirty="0" smtClean="0"/>
              <a:t> </a:t>
            </a:r>
            <a:r>
              <a:rPr lang="en-US" dirty="0" err="1" smtClean="0"/>
              <a:t>стол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en-US" dirty="0" err="1" smtClean="0"/>
              <a:t>Контроль</a:t>
            </a:r>
            <a:r>
              <a:rPr lang="en-US" dirty="0" smtClean="0"/>
              <a:t> саморегулируемых </a:t>
            </a:r>
            <a:r>
              <a:rPr lang="en-US" dirty="0" err="1" smtClean="0"/>
              <a:t>организаций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деятельностью</a:t>
            </a:r>
            <a:r>
              <a:rPr lang="ru-RU" dirty="0" smtClean="0"/>
              <a:t> </a:t>
            </a:r>
            <a:r>
              <a:rPr lang="en-US" dirty="0" err="1" smtClean="0"/>
              <a:t>своих</a:t>
            </a:r>
            <a:r>
              <a:rPr lang="ru-RU" dirty="0" smtClean="0"/>
              <a:t> </a:t>
            </a:r>
            <a:r>
              <a:rPr lang="en-US" dirty="0" err="1" smtClean="0"/>
              <a:t>членов</a:t>
            </a:r>
            <a:endParaRPr lang="ru-RU" dirty="0" smtClean="0"/>
          </a:p>
          <a:p>
            <a:r>
              <a:rPr lang="en-US" dirty="0" err="1" smtClean="0"/>
              <a:t>Организатор</a:t>
            </a:r>
            <a:r>
              <a:rPr lang="en-US" dirty="0" smtClean="0"/>
              <a:t>: НОСТРОЙ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4" descr="Y:\Рабочая к 9 съезду\!Source\логотип нострой\nostroy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56" y="5589240"/>
            <a:ext cx="748478" cy="504056"/>
          </a:xfrm>
          <a:prstGeom prst="rect">
            <a:avLst/>
          </a:prstGeom>
          <a:noFill/>
        </p:spPr>
      </p:pic>
      <p:pic>
        <p:nvPicPr>
          <p:cNvPr id="9" name="Рисунок 8" descr="rossiysky-investicionno-stroitelny-forum-generalexpo-20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773" y="188640"/>
            <a:ext cx="5184575" cy="10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12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1124744"/>
            <a:ext cx="10969943" cy="42284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Продолжение Блок-схемы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93812" y="1556792"/>
          <a:ext cx="9335511" cy="476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5126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dirty="0" smtClean="0"/>
              <a:t>Приказ Министерства строительства и жилищно-коммунального хозяйства РФ от 10 апреля 2017 г. N 700/</a:t>
            </a:r>
            <a:r>
              <a:rPr lang="ru-RU" sz="1400" dirty="0" err="1" smtClean="0"/>
              <a:t>пр</a:t>
            </a:r>
            <a:r>
              <a:rPr lang="ru-RU" sz="1400" dirty="0" smtClean="0"/>
              <a:t> "Об утверждении Порядка уведомления о фактическом совокупном размере обязательств соответственно по договорам подряда на выполнение инженерных изысканий, договорам подряда на подготовку проектной документации, договорам строительного подряда, заключенным таким лицом в течение отчетного года с использованием конкурентных способов заключения договоров"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1844" y="1484784"/>
            <a:ext cx="10009112" cy="48965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200" dirty="0" smtClean="0"/>
              <a:t>В целях определения фактического совокупного размера обязательств члена саморегулируемой организации по договорам используется сумма цен по всем таким договорам, действующим на дату ее определения.</a:t>
            </a:r>
          </a:p>
          <a:p>
            <a:pPr>
              <a:buNone/>
            </a:pPr>
            <a:r>
              <a:rPr lang="ru-RU" sz="2200" dirty="0" smtClean="0"/>
              <a:t>Уведомление должно содержать:</a:t>
            </a:r>
          </a:p>
          <a:p>
            <a:pPr>
              <a:buNone/>
            </a:pPr>
            <a:r>
              <a:rPr lang="ru-RU" sz="2200" dirty="0" smtClean="0"/>
              <a:t>а) сведения о являющемся членом саморегулируемой организации юридическом лице (фирменное наименование, место нахождения, основной государственный регистрационный номер (ОГРН), идентификационный номер налогоплательщика (ИНН), дата приема в члены саморегулируемой организации) или индивидуальном предпринимателе (фамилия, имя, отчество (последнее - при наличии), адрес, основной государственный регистрационный номер для индивидуального предпринимателя (ОРГНИП), идентификационный номер налогоплательщика (ИНН), дата приема в члены саморегулируемой организации);</a:t>
            </a:r>
          </a:p>
          <a:p>
            <a:pPr>
              <a:buNone/>
            </a:pPr>
            <a:r>
              <a:rPr lang="ru-RU" sz="2200" dirty="0" smtClean="0"/>
              <a:t>б) сведения о фактическом совокупном размере обязательств по договорам по состоянию на 1 января отчетного года</a:t>
            </a:r>
            <a:r>
              <a:rPr lang="ru-RU" sz="2200" dirty="0" smtClean="0">
                <a:hlinkClick r:id=""/>
              </a:rPr>
              <a:t>*;</a:t>
            </a:r>
          </a:p>
          <a:p>
            <a:pPr>
              <a:buNone/>
            </a:pPr>
            <a:r>
              <a:rPr lang="ru-RU" sz="2200" dirty="0" smtClean="0"/>
              <a:t>в) сведения о фактическом совокупном размере обязательств по договорам, которые были заключены членом саморегулируемой организации в течение отчетного года</a:t>
            </a:r>
            <a:r>
              <a:rPr lang="ru-RU" sz="2200" dirty="0" smtClean="0">
                <a:hlinkClick r:id=""/>
              </a:rPr>
              <a:t>*;</a:t>
            </a:r>
          </a:p>
          <a:p>
            <a:pPr>
              <a:buNone/>
            </a:pPr>
            <a:r>
              <a:rPr lang="ru-RU" sz="2200" dirty="0" smtClean="0"/>
              <a:t>г) сведения о фактическом совокупном размере обязательств по договорам и обязательства по которым признаны сторонами исполненными на основании акта приемки результатов работ и (или) исполнение по которым сторонами прекращено по основаниям, предусмотренным законом или договором, до приемки заказчиком результата работы, в течение отчетного года</a:t>
            </a:r>
            <a:r>
              <a:rPr lang="ru-RU" sz="2200" dirty="0" smtClean="0">
                <a:hlinkClick r:id=""/>
              </a:rPr>
              <a:t>*;</a:t>
            </a:r>
          </a:p>
          <a:p>
            <a:pPr>
              <a:buNone/>
            </a:pPr>
            <a:r>
              <a:rPr lang="ru-RU" sz="2200" dirty="0" err="1" smtClean="0"/>
              <a:t>д</a:t>
            </a:r>
            <a:r>
              <a:rPr lang="ru-RU" sz="2200" dirty="0" smtClean="0"/>
              <a:t>) сведения о фактическом совокупном размере обязательств по всем договорам, которые заключены членом саморегулируемой организации и исполнение которых на 31 декабря отчетного года не завершено</a:t>
            </a:r>
            <a:r>
              <a:rPr lang="ru-RU" sz="2200" dirty="0" smtClean="0">
                <a:hlinkClick r:id=""/>
              </a:rPr>
              <a:t>*.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! Член саморегулируемой организации вправе не представлять в саморегулируемую организацию документы, в которых содержится информация, размещаемая в форме открытых данных.</a:t>
            </a:r>
          </a:p>
          <a:p>
            <a:pPr>
              <a:buNone/>
            </a:pPr>
            <a:endParaRPr lang="ru-RU" dirty="0" smtClean="0">
              <a:hlinkClick r:id="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Способ сбора </a:t>
            </a:r>
            <a:br>
              <a:rPr lang="ru-RU" sz="2400" dirty="0" smtClean="0"/>
            </a:br>
            <a:r>
              <a:rPr lang="ru-RU" sz="2400" dirty="0" smtClean="0"/>
              <a:t>информации из </a:t>
            </a:r>
            <a:br>
              <a:rPr lang="ru-RU" sz="2400" dirty="0" smtClean="0"/>
            </a:br>
            <a:r>
              <a:rPr lang="ru-RU" sz="2400" dirty="0" smtClean="0"/>
              <a:t>открытых источников</a:t>
            </a:r>
            <a:endParaRPr lang="ru-RU" sz="2400" dirty="0"/>
          </a:p>
        </p:txBody>
      </p:sp>
      <p:pic>
        <p:nvPicPr>
          <p:cNvPr id="7170" name="Picture 2" descr="U:\Файлообменник\Деп. прав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86300" y="350562"/>
            <a:ext cx="6858711" cy="567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Запрос на площадку</a:t>
            </a:r>
          </a:p>
          <a:p>
            <a:r>
              <a:rPr lang="ru-RU" dirty="0" smtClean="0"/>
              <a:t>Выгрузка контрактов по каждому члену</a:t>
            </a:r>
          </a:p>
          <a:p>
            <a:r>
              <a:rPr lang="ru-RU" dirty="0" smtClean="0"/>
              <a:t>Интеграция в электронную базу данных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1196752"/>
            <a:ext cx="4114800" cy="1524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Способы </a:t>
            </a:r>
            <a:br>
              <a:rPr lang="ru-RU" sz="2800" dirty="0" smtClean="0"/>
            </a:br>
            <a:r>
              <a:rPr lang="ru-RU" sz="2800" dirty="0" smtClean="0"/>
              <a:t>получения информации по </a:t>
            </a:r>
            <a:br>
              <a:rPr lang="ru-RU" sz="2800" dirty="0" smtClean="0"/>
            </a:br>
            <a:r>
              <a:rPr lang="ru-RU" sz="2800" dirty="0" smtClean="0"/>
              <a:t>договорам о капитальном</a:t>
            </a:r>
            <a:br>
              <a:rPr lang="ru-RU" sz="2800" dirty="0" smtClean="0"/>
            </a:br>
            <a:r>
              <a:rPr lang="ru-RU" sz="2800" dirty="0" smtClean="0"/>
              <a:t>ремонте </a:t>
            </a:r>
            <a:br>
              <a:rPr lang="ru-RU" sz="2800" dirty="0" smtClean="0"/>
            </a:br>
            <a:r>
              <a:rPr lang="ru-RU" sz="2800" dirty="0" smtClean="0"/>
              <a:t>ОИ МКД</a:t>
            </a:r>
            <a:endParaRPr lang="ru-RU" sz="2800" dirty="0"/>
          </a:p>
        </p:txBody>
      </p:sp>
      <p:pic>
        <p:nvPicPr>
          <p:cNvPr id="8194" name="Picture 2" descr="U:\Файлообменник\Деп. права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78188" y="133210"/>
            <a:ext cx="7655025" cy="612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788" y="2852936"/>
            <a:ext cx="3517031" cy="3810000"/>
          </a:xfrm>
        </p:spPr>
        <p:txBody>
          <a:bodyPr/>
          <a:lstStyle/>
          <a:p>
            <a:r>
              <a:rPr lang="ru-RU" dirty="0" smtClean="0"/>
              <a:t>Проблемы:</a:t>
            </a:r>
          </a:p>
          <a:p>
            <a:r>
              <a:rPr lang="ru-RU" dirty="0" smtClean="0"/>
              <a:t>Ручная обработка и поиск сведений о члене по ИНН</a:t>
            </a:r>
          </a:p>
          <a:p>
            <a:r>
              <a:rPr lang="ru-RU" dirty="0" smtClean="0"/>
              <a:t>Нет единого реестра договоров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1196752"/>
            <a:ext cx="10009112" cy="12675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 </a:t>
            </a:r>
            <a:br>
              <a:rPr lang="ru-RU" sz="1800" dirty="0" smtClean="0"/>
            </a:br>
            <a:r>
              <a:rPr lang="ru-RU" sz="1800" dirty="0" smtClean="0"/>
              <a:t>обработки </a:t>
            </a:r>
            <a:br>
              <a:rPr lang="ru-RU" sz="1800" dirty="0" smtClean="0"/>
            </a:br>
            <a:r>
              <a:rPr lang="ru-RU" sz="1800" dirty="0" smtClean="0"/>
              <a:t>отчета</a:t>
            </a:r>
            <a:endParaRPr lang="ru-RU" sz="1800" dirty="0"/>
          </a:p>
        </p:txBody>
      </p:sp>
      <p:pic>
        <p:nvPicPr>
          <p:cNvPr id="6146" name="Picture 2" descr="U:\Файлообменник\Деп. права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2061964" y="21468"/>
            <a:ext cx="9937104" cy="660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4582244" y="5013176"/>
            <a:ext cx="6552728" cy="18448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116632"/>
            <a:ext cx="10069760" cy="1066800"/>
          </a:xfrm>
        </p:spPr>
        <p:txBody>
          <a:bodyPr/>
          <a:lstStyle/>
          <a:p>
            <a:r>
              <a:rPr lang="ru-RU" dirty="0" smtClean="0"/>
              <a:t>Интеграция информации в базу данных СРО</a:t>
            </a:r>
            <a:endParaRPr lang="ru-RU" dirty="0"/>
          </a:p>
        </p:txBody>
      </p:sp>
      <p:pic>
        <p:nvPicPr>
          <p:cNvPr id="9218" name="Picture 2" descr="U:\Файлообменник\Деп. прав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20" y="1268760"/>
            <a:ext cx="10053941" cy="519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2205980" y="5445224"/>
            <a:ext cx="1728192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260648"/>
            <a:ext cx="4114800" cy="1524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Система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личного </a:t>
            </a:r>
            <a:br>
              <a:rPr lang="ru-RU" sz="1800" dirty="0" smtClean="0"/>
            </a:br>
            <a:r>
              <a:rPr lang="ru-RU" sz="1800" dirty="0" smtClean="0"/>
              <a:t>кабинета </a:t>
            </a:r>
            <a:r>
              <a:rPr lang="ru-RU" sz="1800" dirty="0"/>
              <a:t>членов СРО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30116" y="185612"/>
            <a:ext cx="8349293" cy="648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765821" y="1772816"/>
            <a:ext cx="2376263" cy="42469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сохраняются все данные, внесенные партнером + из электронной базы СРО интегрируются сведения о наличии задолженности, выявленных несоответствиях, информации об Общем собрании, требования и уведомления</a:t>
            </a:r>
          </a:p>
          <a:p>
            <a:pPr algn="just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878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Система личного кабинета членов СРО. </a:t>
            </a:r>
            <a:br>
              <a:rPr lang="ru-RU" sz="2400" dirty="0" smtClean="0"/>
            </a:br>
            <a:r>
              <a:rPr lang="ru-RU" sz="2400" dirty="0" smtClean="0"/>
              <a:t>Подача Отчета в электронной форме.</a:t>
            </a:r>
            <a:endParaRPr lang="ru-RU" sz="24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2796951" cy="3810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подачи отчетов членами СРО через личный кабинет обеспечивает: </a:t>
            </a: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сроков,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рутинных операций,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приоритетную обработку информации,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простоту взаимодействия СРО и членов 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172" y="692696"/>
            <a:ext cx="7598642" cy="590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2091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188640"/>
            <a:ext cx="11017224" cy="936104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/>
              <a:t>Система личного </a:t>
            </a:r>
            <a:r>
              <a:rPr lang="ru-RU" sz="2400" dirty="0"/>
              <a:t>кабинета членов </a:t>
            </a:r>
            <a:r>
              <a:rPr lang="ru-RU" sz="2400" dirty="0" smtClean="0"/>
              <a:t>СРО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Интеграция информации «личного кабинета» </a:t>
            </a:r>
            <a:r>
              <a:rPr lang="ru-RU" sz="2400" dirty="0"/>
              <a:t>в электронную базу </a:t>
            </a:r>
            <a:r>
              <a:rPr lang="ru-RU" sz="2400" dirty="0" smtClean="0"/>
              <a:t>СРО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078" b="4076"/>
          <a:stretch>
            <a:fillRect/>
          </a:stretch>
        </p:blipFill>
        <p:spPr bwMode="auto">
          <a:xfrm>
            <a:off x="981844" y="1196752"/>
            <a:ext cx="9505056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6177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5401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личного кабинета членов СРО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28" b="4257"/>
          <a:stretch>
            <a:fillRect/>
          </a:stretch>
        </p:blipFill>
        <p:spPr bwMode="auto">
          <a:xfrm>
            <a:off x="909836" y="1052736"/>
            <a:ext cx="10297144" cy="556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621804" y="4365104"/>
            <a:ext cx="6624736" cy="144016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0768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32979"/>
            <a:ext cx="10969943" cy="535208"/>
          </a:xfrm>
        </p:spPr>
        <p:txBody>
          <a:bodyPr>
            <a:normAutofit/>
          </a:bodyPr>
          <a:lstStyle/>
          <a:p>
            <a:r>
              <a:rPr lang="ru-RU" sz="2900" dirty="0" smtClean="0"/>
              <a:t>Требования законодательства </a:t>
            </a:r>
            <a:endParaRPr lang="ru-RU" sz="29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93813" y="836712"/>
          <a:ext cx="10945215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65183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67892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Автоматизированная обработка данных. Принятие управленческих решений по результатам оценки эффективности результативности деятельности СРО</a:t>
            </a:r>
            <a:endParaRPr lang="ru-RU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4" b="5119"/>
          <a:stretch>
            <a:fillRect/>
          </a:stretch>
        </p:blipFill>
        <p:spPr bwMode="auto">
          <a:xfrm>
            <a:off x="693812" y="960683"/>
            <a:ext cx="10225136" cy="546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333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6460" y="908720"/>
            <a:ext cx="5425327" cy="804342"/>
          </a:xfrm>
        </p:spPr>
        <p:txBody>
          <a:bodyPr>
            <a:noAutofit/>
          </a:bodyPr>
          <a:lstStyle/>
          <a:p>
            <a:r>
              <a:rPr lang="ru-RU" sz="2200" dirty="0" smtClean="0"/>
              <a:t>Система личного кабинета членов СРО.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Пример обработки отчета, раздела 1 Отчета</a:t>
            </a:r>
            <a:br>
              <a:rPr lang="ru-RU" sz="2200" dirty="0" smtClean="0"/>
            </a:br>
            <a:r>
              <a:rPr lang="ru-RU" sz="2200" dirty="0" smtClean="0"/>
              <a:t>«Общие сведения»</a:t>
            </a:r>
            <a:endParaRPr lang="ru-RU" sz="22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60" t="32511" r="6059" b="6105"/>
          <a:stretch>
            <a:fillRect/>
          </a:stretch>
        </p:blipFill>
        <p:spPr bwMode="auto">
          <a:xfrm>
            <a:off x="333772" y="334144"/>
            <a:ext cx="5928792" cy="410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05780" y="4869160"/>
            <a:ext cx="7069148" cy="7920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личного кабинета членов СРО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сведений раздела 2 Отчета 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6976" t="15846" r="27265" b="13710"/>
          <a:stretch>
            <a:fillRect/>
          </a:stretch>
        </p:blipFill>
        <p:spPr bwMode="auto">
          <a:xfrm>
            <a:off x="7246540" y="1844824"/>
            <a:ext cx="4392488" cy="486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5806380" y="4797152"/>
            <a:ext cx="1440160" cy="936104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20273900">
            <a:off x="5567941" y="1195250"/>
            <a:ext cx="918834" cy="825830"/>
          </a:xfrm>
          <a:prstGeom prst="lef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22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Перспективные 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ru-RU" dirty="0" smtClean="0"/>
              <a:t>Минимизация временных затрат членов СРО на предоставление Отчетности путем расширений возможностей личного кабинета.</a:t>
            </a:r>
          </a:p>
          <a:p>
            <a:pPr rtl="0"/>
            <a:r>
              <a:rPr lang="ru-RU" dirty="0" smtClean="0"/>
              <a:t>Осуществление электронного документа оборота с использованием квалифицированной электронной подписи.</a:t>
            </a:r>
          </a:p>
          <a:p>
            <a:pPr rtl="0"/>
            <a:r>
              <a:rPr lang="ru-RU" dirty="0" smtClean="0"/>
              <a:t>Создание единой информационной системы НОСТРОЙ.</a:t>
            </a:r>
          </a:p>
          <a:p>
            <a:pPr rtl="0"/>
            <a:r>
              <a:rPr lang="ru-RU" dirty="0" smtClean="0"/>
              <a:t>Автоматизация процессов взаимодействия СРО и ее членов, контрольных мероприятий, уведомлений, предупреждений, требований.</a:t>
            </a:r>
          </a:p>
          <a:p>
            <a:pPr rtl="0"/>
            <a:r>
              <a:rPr lang="ru-RU" dirty="0" smtClean="0"/>
              <a:t>Автоматизация, систематизация и оптимизация процессов получения, обработки и анализа информации, полученной в форме отчетов.</a:t>
            </a:r>
          </a:p>
          <a:p>
            <a:pPr rtl="0"/>
            <a:r>
              <a:rPr lang="ru-RU" dirty="0" smtClean="0"/>
              <a:t>Самостоятельный поиск информации о деятельности членов СРО из открытых источников в ходе мониторинга без рутинных операций и платы со стороны членов СРО</a:t>
            </a:r>
          </a:p>
          <a:p>
            <a:pPr rtl="0"/>
            <a:endParaRPr lang="ru-RU" dirty="0" smtClean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924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32979"/>
            <a:ext cx="10969943" cy="747749"/>
          </a:xfrm>
        </p:spPr>
        <p:txBody>
          <a:bodyPr>
            <a:noAutofit/>
          </a:bodyPr>
          <a:lstStyle/>
          <a:p>
            <a:r>
              <a:rPr lang="ru-RU" sz="2900" dirty="0" smtClean="0"/>
              <a:t>Способы исполнения </a:t>
            </a:r>
            <a:br>
              <a:rPr lang="ru-RU" sz="2900" dirty="0" smtClean="0"/>
            </a:br>
            <a:r>
              <a:rPr lang="ru-RU" sz="2900" dirty="0" smtClean="0"/>
              <a:t>требований законодательства </a:t>
            </a:r>
            <a:endParaRPr lang="ru-RU" sz="29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05781" y="1052736"/>
          <a:ext cx="97210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4825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10969943" cy="535208"/>
          </a:xfrm>
        </p:spPr>
        <p:txBody>
          <a:bodyPr>
            <a:noAutofit/>
          </a:bodyPr>
          <a:lstStyle/>
          <a:p>
            <a:r>
              <a:rPr lang="ru-RU" sz="2900" dirty="0" smtClean="0"/>
              <a:t>Цели анализа, информации, полученной в форме отчета 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812" y="1124744"/>
            <a:ext cx="7992887" cy="5217445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</a:pPr>
            <a:r>
              <a:rPr lang="ru-RU" dirty="0" smtClean="0"/>
              <a:t>Контроль деятельности членов СРО</a:t>
            </a:r>
          </a:p>
          <a:p>
            <a:pPr algn="just">
              <a:buClr>
                <a:srgbClr val="FF0000"/>
              </a:buClr>
            </a:pPr>
            <a:r>
              <a:rPr lang="ru-RU" dirty="0"/>
              <a:t>П</a:t>
            </a:r>
            <a:r>
              <a:rPr lang="ru-RU" dirty="0" smtClean="0"/>
              <a:t>ланирование деятельности СРО </a:t>
            </a:r>
            <a:r>
              <a:rPr lang="ru-RU" dirty="0" smtClean="0"/>
              <a:t>и принятие управленческих решений в </a:t>
            </a:r>
            <a:r>
              <a:rPr lang="ru-RU" dirty="0"/>
              <a:t>рамках целей и задач, определенных законодательством Российской Федерации, Уставом и другими внутренними документами </a:t>
            </a:r>
            <a:r>
              <a:rPr lang="ru-RU" dirty="0" smtClean="0"/>
              <a:t>СРО: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dirty="0" smtClean="0"/>
              <a:t>подготовка </a:t>
            </a:r>
            <a:r>
              <a:rPr lang="ru-RU" dirty="0"/>
              <a:t>выводов о состоянии деятельности членов СРО, разработка рекомендаций по устранению негативных факторов, оказывающих влияние на деятельность членов СРО, 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dirty="0" smtClean="0"/>
              <a:t>разработка </a:t>
            </a:r>
            <a:r>
              <a:rPr lang="ru-RU" dirty="0"/>
              <a:t>предложений по предупреждению возникновения отрицательных показателей деятельности членов СРО;</a:t>
            </a:r>
            <a:r>
              <a:rPr lang="ru-RU" dirty="0" smtClean="0"/>
              <a:t>      </a:t>
            </a:r>
            <a:endParaRPr lang="ru-RU" dirty="0" smtClean="0"/>
          </a:p>
          <a:p>
            <a:pPr marL="0" indent="0" algn="just">
              <a:buClr>
                <a:srgbClr val="FF0000"/>
              </a:buClr>
              <a:buNone/>
            </a:pPr>
            <a:r>
              <a:rPr lang="ru-RU" dirty="0" smtClean="0"/>
              <a:t>разработка </a:t>
            </a:r>
            <a:r>
              <a:rPr lang="ru-RU" dirty="0" smtClean="0"/>
              <a:t>приоритетных направлений деятельности </a:t>
            </a:r>
            <a:r>
              <a:rPr lang="ru-RU" dirty="0" smtClean="0"/>
              <a:t>СРО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dirty="0" smtClean="0"/>
              <a:t>законодательные </a:t>
            </a:r>
            <a:r>
              <a:rPr lang="ru-RU" dirty="0" smtClean="0"/>
              <a:t>инициативы, заключения на НПА и их проектов</a:t>
            </a:r>
          </a:p>
          <a:p>
            <a:pPr algn="just">
              <a:buClr>
                <a:srgbClr val="FF0000"/>
              </a:buClr>
            </a:pPr>
            <a:r>
              <a:rPr lang="ru-RU" dirty="0" smtClean="0"/>
              <a:t>Защита интересов и прав членов СРО</a:t>
            </a:r>
            <a:endParaRPr lang="ru-RU" dirty="0"/>
          </a:p>
          <a:p>
            <a:pPr algn="just">
              <a:buClr>
                <a:srgbClr val="FF0000"/>
              </a:buClr>
            </a:pPr>
            <a:r>
              <a:rPr lang="ru-RU" dirty="0"/>
              <a:t>П</a:t>
            </a:r>
            <a:r>
              <a:rPr lang="ru-RU" dirty="0" smtClean="0"/>
              <a:t>редоставление статистики по </a:t>
            </a:r>
            <a:r>
              <a:rPr lang="ru-RU" dirty="0"/>
              <a:t>запросу </a:t>
            </a:r>
            <a:r>
              <a:rPr lang="ru-RU" dirty="0" smtClean="0"/>
              <a:t>заинтересованным лицам (НОСТРОЙ, госорганам, заказчикам) </a:t>
            </a:r>
          </a:p>
          <a:p>
            <a:pPr algn="just">
              <a:buClr>
                <a:srgbClr val="FF0000"/>
              </a:buClr>
            </a:pP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012" t="10500" r="28339" b="18801"/>
          <a:stretch>
            <a:fillRect/>
          </a:stretch>
        </p:blipFill>
        <p:spPr bwMode="auto">
          <a:xfrm>
            <a:off x="8758708" y="980728"/>
            <a:ext cx="307424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716" y="4581128"/>
            <a:ext cx="30924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540" y="188640"/>
            <a:ext cx="4704562" cy="279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335075"/>
            <a:ext cx="10969943" cy="65293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Применение </a:t>
            </a:r>
            <a:br>
              <a:rPr lang="ru-RU" sz="2000" dirty="0" smtClean="0"/>
            </a:br>
            <a:r>
              <a:rPr lang="ru-RU" sz="2000" dirty="0" smtClean="0"/>
              <a:t>результатов </a:t>
            </a:r>
            <a:r>
              <a:rPr lang="ru-RU" sz="2000" dirty="0" smtClean="0"/>
              <a:t>анализа информации, полученной </a:t>
            </a:r>
            <a:br>
              <a:rPr lang="ru-RU" sz="2000" dirty="0" smtClean="0"/>
            </a:br>
            <a:r>
              <a:rPr lang="ru-RU" sz="2000" dirty="0" smtClean="0"/>
              <a:t>из отчетов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1196752"/>
            <a:ext cx="6935395" cy="4673238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</a:pPr>
            <a:r>
              <a:rPr lang="ru-RU" sz="1900" b="1" dirty="0" smtClean="0"/>
              <a:t>Первичный анализ </a:t>
            </a:r>
            <a:r>
              <a:rPr lang="ru-RU" sz="1900" b="1" dirty="0"/>
              <a:t>деятельности </a:t>
            </a:r>
            <a:r>
              <a:rPr lang="ru-RU" sz="1900" dirty="0"/>
              <a:t>- для выявления первичных показателей </a:t>
            </a:r>
            <a:r>
              <a:rPr lang="ru-RU" sz="1900" dirty="0" smtClean="0"/>
              <a:t>деятельности, определения </a:t>
            </a:r>
            <a:r>
              <a:rPr lang="ru-RU" sz="1900" dirty="0"/>
              <a:t>перспектив деятельности члена СРО и направлений углубленного контроля деятельности члена СРО по отдельным </a:t>
            </a:r>
            <a:r>
              <a:rPr lang="ru-RU" sz="1900" dirty="0" smtClean="0"/>
              <a:t>разделам Отчета</a:t>
            </a:r>
          </a:p>
          <a:p>
            <a:pPr algn="just">
              <a:buClr>
                <a:srgbClr val="FF0000"/>
              </a:buClr>
            </a:pPr>
            <a:r>
              <a:rPr lang="ru-RU" sz="1900" b="1" dirty="0" smtClean="0"/>
              <a:t>Последующий анализ </a:t>
            </a:r>
            <a:r>
              <a:rPr lang="ru-RU" sz="1900" dirty="0"/>
              <a:t>- для объективной оценки результатов деятельности членов СРО за прошедший период, сопоставления сведений, расчета динамики изменений по отдельным </a:t>
            </a:r>
            <a:r>
              <a:rPr lang="ru-RU" sz="1900" dirty="0" smtClean="0"/>
              <a:t>разделам Отчета </a:t>
            </a:r>
            <a:r>
              <a:rPr lang="ru-RU" sz="1900" dirty="0"/>
              <a:t>и результативности осуществления функций </a:t>
            </a:r>
            <a:r>
              <a:rPr lang="ru-RU" sz="1900" dirty="0" smtClean="0"/>
              <a:t>СРО </a:t>
            </a:r>
          </a:p>
          <a:p>
            <a:pPr algn="just">
              <a:buClr>
                <a:srgbClr val="FF0000"/>
              </a:buClr>
            </a:pPr>
            <a:r>
              <a:rPr lang="ru-RU" sz="1900" b="1" dirty="0" smtClean="0"/>
              <a:t>Комплексный анализ </a:t>
            </a:r>
            <a:r>
              <a:rPr lang="ru-RU" sz="1900" dirty="0"/>
              <a:t>- для комплексной (всесторонней) оценки деятельности члена СРО по отчетным данным за соответствующий период по всем </a:t>
            </a:r>
            <a:r>
              <a:rPr lang="ru-RU" sz="1900" dirty="0" smtClean="0"/>
              <a:t>разделам Отчета</a:t>
            </a:r>
          </a:p>
          <a:p>
            <a:pPr algn="just">
              <a:buClr>
                <a:srgbClr val="FF0000"/>
              </a:buClr>
            </a:pPr>
            <a:r>
              <a:rPr lang="ru-RU" sz="1900" b="1" dirty="0" smtClean="0"/>
              <a:t>Оперативный анализ </a:t>
            </a:r>
            <a:r>
              <a:rPr lang="ru-RU" sz="1900" dirty="0"/>
              <a:t>- в целях контроля за деятельностью членов СРО (или по запросу сведений) по отдельным </a:t>
            </a:r>
            <a:r>
              <a:rPr lang="ru-RU" sz="1900" dirty="0" smtClean="0"/>
              <a:t>разделам Отчета </a:t>
            </a:r>
            <a:endParaRPr lang="ru-RU" sz="19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4732" y="2852936"/>
            <a:ext cx="3098800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80" y="5733256"/>
            <a:ext cx="1949450" cy="97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8748" y="4581128"/>
            <a:ext cx="2919778" cy="212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2564" y="5085184"/>
            <a:ext cx="2383525" cy="136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8861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332656"/>
            <a:ext cx="11041951" cy="710877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dirty="0" smtClean="0"/>
              <a:t>Структура отчета о деятельности </a:t>
            </a:r>
            <a:br>
              <a:rPr lang="ru-RU" sz="1600" dirty="0" smtClean="0"/>
            </a:br>
            <a:r>
              <a:rPr lang="ru-RU" sz="1600" dirty="0" smtClean="0"/>
              <a:t>члена саморегулируемой организации  Разделы в составе Отчета о деятельности члена саморегулируемой организации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05780" y="692696"/>
          <a:ext cx="1123324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5126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48892"/>
            <a:ext cx="10969943" cy="422845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Сроки предоставления отчетности: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09441" y="671737"/>
          <a:ext cx="10969943" cy="545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5126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188640"/>
            <a:ext cx="10945216" cy="7353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Порядок предоставления отчетности и применение результатов </a:t>
            </a:r>
            <a:r>
              <a:rPr lang="ru-RU" sz="2800" dirty="0" smtClean="0"/>
              <a:t>анализа полученной информации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1804" y="908720"/>
          <a:ext cx="105131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1124744"/>
            <a:ext cx="10969943" cy="4228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Блок-схема порядка осуществления </a:t>
            </a:r>
            <a:r>
              <a:rPr lang="ru-RU" sz="2400" dirty="0" smtClean="0"/>
              <a:t>проверки </a:t>
            </a:r>
            <a:r>
              <a:rPr lang="ru-RU" sz="2400" dirty="0" smtClean="0"/>
              <a:t>соответствия фактического совокупного размера обязательств по договорам строительного подряда предельному размеру обязательств по договорам строительного подряда (по проекту СТО НОСТРОЙ</a:t>
            </a:r>
            <a:r>
              <a:rPr lang="ru-RU" sz="2400" dirty="0" smtClean="0"/>
              <a:t>) </a:t>
            </a:r>
            <a:r>
              <a:rPr lang="ru-RU" sz="2400" u="sng" dirty="0" smtClean="0"/>
              <a:t>Раздел 3 отчета</a:t>
            </a:r>
            <a:endParaRPr lang="ru-RU" sz="28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65820" y="1628800"/>
          <a:ext cx="9695551" cy="461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5126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0663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4352508_TF03460663.potx" id="{BE959834-06A1-472B-B994-02C113E9EB3A}" vid="{D38CF963-CD7E-47A1-BA40-20B2517DA913}"/>
    </a:ext>
  </a:extLst>
</a:theme>
</file>

<file path=ppt/theme/theme2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FF1070-8794-47AC-90B7-1F2E078096F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1585</Words>
  <Application>Microsoft Office PowerPoint</Application>
  <PresentationFormat>Произвольный</PresentationFormat>
  <Paragraphs>125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tf03460663</vt:lpstr>
      <vt:lpstr>Отчетность членов саморегулируемой организации</vt:lpstr>
      <vt:lpstr>Требования законодательства </vt:lpstr>
      <vt:lpstr>Способы исполнения  требований законодательства </vt:lpstr>
      <vt:lpstr>Цели анализа, информации, полученной в форме отчета </vt:lpstr>
      <vt:lpstr>Применение  результатов анализа информации, полученной  из отчетов</vt:lpstr>
      <vt:lpstr>Структура отчета о деятельности  члена саморегулируемой организации  Разделы в составе Отчета о деятельности члена саморегулируемой организации </vt:lpstr>
      <vt:lpstr>Сроки предоставления отчетности:</vt:lpstr>
      <vt:lpstr>Порядок предоставления отчетности и применение результатов анализа полученной информации</vt:lpstr>
      <vt:lpstr>Блок-схема порядка осуществления проверки соответствия фактического совокупного размера обязательств по договорам строительного подряда предельному размеру обязательств по договорам строительного подряда (по проекту СТО НОСТРОЙ) Раздел 3 отчета</vt:lpstr>
      <vt:lpstr>Продолжение Блок-схемы</vt:lpstr>
      <vt:lpstr>Приказ Министерства строительства и жилищно-коммунального хозяйства РФ от 10 апреля 2017 г. N 700/пр "Об утверждении Порядка уведомления о фактическом совокупном размере обязательств соответственно по договорам подряда на выполнение инженерных изысканий, договорам подряда на подготовку проектной документации, договорам строительного подряда, заключенным таким лицом в течение отчетного года с использованием конкурентных способов заключения договоров" </vt:lpstr>
      <vt:lpstr>Способ сбора  информации из  открытых источников</vt:lpstr>
      <vt:lpstr>Способы  получения информации по  договорам о капитальном ремонте  ОИ МКД</vt:lpstr>
      <vt:lpstr>Пример  обработки  отчета</vt:lpstr>
      <vt:lpstr>Интеграция информации в базу данных СРО</vt:lpstr>
      <vt:lpstr>Система  личного  кабинета членов СРО </vt:lpstr>
      <vt:lpstr>Система личного кабинета членов СРО.  Подача Отчета в электронной форме.</vt:lpstr>
      <vt:lpstr>Система личного кабинета членов СРО Интеграция информации «личного кабинета» в электронную базу СРО</vt:lpstr>
      <vt:lpstr>Система личного кабинета членов СРО</vt:lpstr>
      <vt:lpstr> Автоматизированная обработка данных. Принятие управленческих решений по результатам оценки эффективности результативности деятельности СРО</vt:lpstr>
      <vt:lpstr>Система личного кабинета членов СРО.  Пример обработки отчета, раздела 1 Отчета «Общие сведения»</vt:lpstr>
      <vt:lpstr>Перспективные цели и задачи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Внеочередное Общее собрание членов</dc:title>
  <dc:creator>Razumova</dc:creator>
  <cp:lastModifiedBy>Razumova_NM</cp:lastModifiedBy>
  <cp:revision>46</cp:revision>
  <dcterms:created xsi:type="dcterms:W3CDTF">2017-09-15T10:35:22Z</dcterms:created>
  <dcterms:modified xsi:type="dcterms:W3CDTF">2017-09-21T09:12:48Z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